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1518" r:id="rId3"/>
    <p:sldId id="280" r:id="rId4"/>
    <p:sldId id="1545" r:id="rId5"/>
    <p:sldId id="1544" r:id="rId6"/>
    <p:sldId id="436" r:id="rId7"/>
    <p:sldId id="438" r:id="rId8"/>
    <p:sldId id="439" r:id="rId9"/>
    <p:sldId id="1548" r:id="rId10"/>
    <p:sldId id="316" r:id="rId11"/>
    <p:sldId id="1516" r:id="rId12"/>
    <p:sldId id="1517" r:id="rId13"/>
    <p:sldId id="1532" r:id="rId14"/>
    <p:sldId id="1528" r:id="rId15"/>
    <p:sldId id="1531" r:id="rId16"/>
    <p:sldId id="1529" r:id="rId17"/>
    <p:sldId id="1530" r:id="rId18"/>
    <p:sldId id="1535" r:id="rId19"/>
    <p:sldId id="1519" r:id="rId20"/>
    <p:sldId id="339" r:id="rId21"/>
    <p:sldId id="305" r:id="rId22"/>
    <p:sldId id="366" r:id="rId23"/>
    <p:sldId id="363" r:id="rId24"/>
    <p:sldId id="340" r:id="rId25"/>
    <p:sldId id="315" r:id="rId26"/>
    <p:sldId id="346" r:id="rId27"/>
    <p:sldId id="1540" r:id="rId28"/>
    <p:sldId id="1541" r:id="rId29"/>
    <p:sldId id="1542" r:id="rId30"/>
    <p:sldId id="1543" r:id="rId31"/>
    <p:sldId id="1521" r:id="rId32"/>
    <p:sldId id="354" r:id="rId33"/>
    <p:sldId id="355" r:id="rId34"/>
    <p:sldId id="361" r:id="rId35"/>
    <p:sldId id="356" r:id="rId36"/>
    <p:sldId id="1522" r:id="rId37"/>
    <p:sldId id="358" r:id="rId38"/>
    <p:sldId id="1524" r:id="rId39"/>
    <p:sldId id="1523" r:id="rId40"/>
    <p:sldId id="360" r:id="rId41"/>
    <p:sldId id="341" r:id="rId42"/>
    <p:sldId id="314" r:id="rId43"/>
    <p:sldId id="372" r:id="rId44"/>
    <p:sldId id="1538" r:id="rId45"/>
    <p:sldId id="1525" r:id="rId46"/>
    <p:sldId id="1526" r:id="rId47"/>
    <p:sldId id="345" r:id="rId48"/>
    <p:sldId id="312" r:id="rId49"/>
    <p:sldId id="328" r:id="rId50"/>
    <p:sldId id="264" r:id="rId51"/>
    <p:sldId id="262" r:id="rId52"/>
    <p:sldId id="1546" r:id="rId53"/>
    <p:sldId id="1547" r:id="rId54"/>
    <p:sldId id="258" r:id="rId55"/>
    <p:sldId id="268" r:id="rId56"/>
    <p:sldId id="265" r:id="rId57"/>
    <p:sldId id="266" r:id="rId58"/>
    <p:sldId id="269" r:id="rId59"/>
    <p:sldId id="267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urhamuniversity-my.sharepoint.com/personal/dgg0ald_durham_ac_uk/Documents/Sajag_Sharing/bipad_monsoon_data_analysis_2011_2023_MASTE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prsblue01.mds.ad.dur.ac.uk\dgg0ald\prs\Sajag_Nepal\Data\Bipad_Portal\Portal_Analysis\bipad_monsoon_data_analysis_2011_2023_MASTE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Monsoon%20Trend%20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Caseload%202024_Summary_District%20wise%20graph%20(2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&#2332;&#2367;%20&#2357;&#2367;&#2346;&#2340;%20&#2357;&#2381;&#2351;%20&#2325;&#2379;&#2359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Summary_National!$C$5</c:f>
              <c:strCache>
                <c:ptCount val="1"/>
                <c:pt idx="0">
                  <c:v>Deaths - heavy rain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  <a:effectLst/>
          </c:spPr>
          <c:invertIfNegative val="0"/>
          <c:cat>
            <c:numRef>
              <c:f>Summary_National!$A$6:$A$18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numCache>
            </c:numRef>
          </c:cat>
          <c:val>
            <c:numRef>
              <c:f>Summary_National!$C$6:$C$18</c:f>
              <c:numCache>
                <c:formatCode>General</c:formatCode>
                <c:ptCount val="13"/>
                <c:pt idx="0">
                  <c:v>11</c:v>
                </c:pt>
                <c:pt idx="1">
                  <c:v>11</c:v>
                </c:pt>
                <c:pt idx="2">
                  <c:v>5</c:v>
                </c:pt>
                <c:pt idx="3">
                  <c:v>6</c:v>
                </c:pt>
                <c:pt idx="4">
                  <c:v>0</c:v>
                </c:pt>
                <c:pt idx="5">
                  <c:v>9</c:v>
                </c:pt>
                <c:pt idx="6">
                  <c:v>13</c:v>
                </c:pt>
                <c:pt idx="7">
                  <c:v>17</c:v>
                </c:pt>
                <c:pt idx="8">
                  <c:v>9</c:v>
                </c:pt>
                <c:pt idx="9">
                  <c:v>15</c:v>
                </c:pt>
                <c:pt idx="10">
                  <c:v>21</c:v>
                </c:pt>
                <c:pt idx="11">
                  <c:v>8</c:v>
                </c:pt>
                <c:pt idx="1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6C-46CA-AEA8-15F21FC6F010}"/>
            </c:ext>
          </c:extLst>
        </c:ser>
        <c:ser>
          <c:idx val="1"/>
          <c:order val="1"/>
          <c:tx>
            <c:strRef>
              <c:f>Summary_National!$E$5</c:f>
              <c:strCache>
                <c:ptCount val="1"/>
                <c:pt idx="0">
                  <c:v>Deaths - flood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val>
            <c:numRef>
              <c:f>Summary_National!$E$6:$E$18</c:f>
              <c:numCache>
                <c:formatCode>General</c:formatCode>
                <c:ptCount val="13"/>
                <c:pt idx="0">
                  <c:v>124</c:v>
                </c:pt>
                <c:pt idx="1">
                  <c:v>9</c:v>
                </c:pt>
                <c:pt idx="2">
                  <c:v>131</c:v>
                </c:pt>
                <c:pt idx="3">
                  <c:v>129</c:v>
                </c:pt>
                <c:pt idx="4">
                  <c:v>0</c:v>
                </c:pt>
                <c:pt idx="5">
                  <c:v>101</c:v>
                </c:pt>
                <c:pt idx="6">
                  <c:v>166</c:v>
                </c:pt>
                <c:pt idx="7">
                  <c:v>17</c:v>
                </c:pt>
                <c:pt idx="8">
                  <c:v>73</c:v>
                </c:pt>
                <c:pt idx="9">
                  <c:v>42</c:v>
                </c:pt>
                <c:pt idx="10">
                  <c:v>63</c:v>
                </c:pt>
                <c:pt idx="11">
                  <c:v>19</c:v>
                </c:pt>
                <c:pt idx="1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6C-46CA-AEA8-15F21FC6F010}"/>
            </c:ext>
          </c:extLst>
        </c:ser>
        <c:ser>
          <c:idx val="2"/>
          <c:order val="2"/>
          <c:tx>
            <c:strRef>
              <c:f>Summary_National!$G$5</c:f>
              <c:strCache>
                <c:ptCount val="1"/>
                <c:pt idx="0">
                  <c:v>Deaths - landslide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effectLst/>
          </c:spPr>
          <c:invertIfNegative val="0"/>
          <c:val>
            <c:numRef>
              <c:f>Summary_National!$G$6:$G$18</c:f>
              <c:numCache>
                <c:formatCode>General</c:formatCode>
                <c:ptCount val="13"/>
                <c:pt idx="0">
                  <c:v>110</c:v>
                </c:pt>
                <c:pt idx="1">
                  <c:v>55</c:v>
                </c:pt>
                <c:pt idx="2">
                  <c:v>75</c:v>
                </c:pt>
                <c:pt idx="3">
                  <c:v>113</c:v>
                </c:pt>
                <c:pt idx="4">
                  <c:v>132</c:v>
                </c:pt>
                <c:pt idx="5">
                  <c:v>146</c:v>
                </c:pt>
                <c:pt idx="6">
                  <c:v>67</c:v>
                </c:pt>
                <c:pt idx="7">
                  <c:v>84</c:v>
                </c:pt>
                <c:pt idx="8">
                  <c:v>82</c:v>
                </c:pt>
                <c:pt idx="9">
                  <c:v>295</c:v>
                </c:pt>
                <c:pt idx="10">
                  <c:v>178</c:v>
                </c:pt>
                <c:pt idx="11">
                  <c:v>95</c:v>
                </c:pt>
                <c:pt idx="12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6C-46CA-AEA8-15F21FC6F010}"/>
            </c:ext>
          </c:extLst>
        </c:ser>
        <c:ser>
          <c:idx val="3"/>
          <c:order val="3"/>
          <c:tx>
            <c:strRef>
              <c:f>Summary_National!$I$5</c:f>
              <c:strCache>
                <c:ptCount val="1"/>
                <c:pt idx="0">
                  <c:v>Deaths - windstorm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c:spPr>
          <c:invertIfNegative val="0"/>
          <c:val>
            <c:numRef>
              <c:f>Summary_National!$I$6:$I$18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3</c:v>
                </c:pt>
                <c:pt idx="4">
                  <c:v>8</c:v>
                </c:pt>
                <c:pt idx="5">
                  <c:v>1</c:v>
                </c:pt>
                <c:pt idx="6">
                  <c:v>5</c:v>
                </c:pt>
                <c:pt idx="7">
                  <c:v>14</c:v>
                </c:pt>
                <c:pt idx="8">
                  <c:v>11</c:v>
                </c:pt>
                <c:pt idx="9">
                  <c:v>7</c:v>
                </c:pt>
                <c:pt idx="10">
                  <c:v>1</c:v>
                </c:pt>
                <c:pt idx="11">
                  <c:v>9</c:v>
                </c:pt>
                <c:pt idx="1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06C-46CA-AEA8-15F21FC6F010}"/>
            </c:ext>
          </c:extLst>
        </c:ser>
        <c:ser>
          <c:idx val="4"/>
          <c:order val="4"/>
          <c:tx>
            <c:strRef>
              <c:f>Summary_National!$K$5</c:f>
              <c:strCache>
                <c:ptCount val="1"/>
                <c:pt idx="0">
                  <c:v>Deaths - thunderbolt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val>
            <c:numRef>
              <c:f>Summary_National!$K$6:$K$19</c:f>
              <c:numCache>
                <c:formatCode>General</c:formatCode>
                <c:ptCount val="14"/>
                <c:pt idx="0">
                  <c:v>76</c:v>
                </c:pt>
                <c:pt idx="1">
                  <c:v>111</c:v>
                </c:pt>
                <c:pt idx="2">
                  <c:v>108</c:v>
                </c:pt>
                <c:pt idx="3">
                  <c:v>91</c:v>
                </c:pt>
                <c:pt idx="4">
                  <c:v>78</c:v>
                </c:pt>
                <c:pt idx="5">
                  <c:v>106</c:v>
                </c:pt>
                <c:pt idx="6">
                  <c:v>83</c:v>
                </c:pt>
                <c:pt idx="7">
                  <c:v>61</c:v>
                </c:pt>
                <c:pt idx="8">
                  <c:v>78</c:v>
                </c:pt>
                <c:pt idx="9">
                  <c:v>71</c:v>
                </c:pt>
                <c:pt idx="10">
                  <c:v>49</c:v>
                </c:pt>
                <c:pt idx="11">
                  <c:v>84</c:v>
                </c:pt>
                <c:pt idx="12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6C-46CA-AEA8-15F21FC6F010}"/>
            </c:ext>
          </c:extLst>
        </c:ser>
        <c:ser>
          <c:idx val="5"/>
          <c:order val="5"/>
          <c:tx>
            <c:strRef>
              <c:f>Summary_National!$N$5</c:f>
              <c:strCache>
                <c:ptCount val="1"/>
                <c:pt idx="0">
                  <c:v>Total deaths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val>
            <c:numRef>
              <c:f>Summary_National!$N$6:$N$18</c:f>
              <c:numCache>
                <c:formatCode>General</c:formatCode>
                <c:ptCount val="13"/>
                <c:pt idx="0">
                  <c:v>321</c:v>
                </c:pt>
                <c:pt idx="1">
                  <c:v>186</c:v>
                </c:pt>
                <c:pt idx="2">
                  <c:v>322</c:v>
                </c:pt>
                <c:pt idx="3">
                  <c:v>342</c:v>
                </c:pt>
                <c:pt idx="4">
                  <c:v>218</c:v>
                </c:pt>
                <c:pt idx="5">
                  <c:v>363</c:v>
                </c:pt>
                <c:pt idx="6">
                  <c:v>334</c:v>
                </c:pt>
                <c:pt idx="7">
                  <c:v>193</c:v>
                </c:pt>
                <c:pt idx="8">
                  <c:v>253</c:v>
                </c:pt>
                <c:pt idx="9">
                  <c:v>430</c:v>
                </c:pt>
                <c:pt idx="10">
                  <c:v>312</c:v>
                </c:pt>
                <c:pt idx="11">
                  <c:v>215</c:v>
                </c:pt>
                <c:pt idx="12">
                  <c:v>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06C-46CA-AEA8-15F21FC6F0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8074255"/>
        <c:axId val="143313679"/>
      </c:barChart>
      <c:catAx>
        <c:axId val="748074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313679"/>
        <c:crosses val="autoZero"/>
        <c:auto val="1"/>
        <c:lblAlgn val="ctr"/>
        <c:lblOffset val="100"/>
        <c:noMultiLvlLbl val="0"/>
      </c:catAx>
      <c:valAx>
        <c:axId val="1433136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/>
                  <a:t>Deaths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80742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676752873563206"/>
          <c:y val="3.3739446224907356E-2"/>
          <c:w val="0.18540718390804597"/>
          <c:h val="0.36085462962962961"/>
        </c:manualLayout>
      </c:layout>
      <c:overlay val="1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Summary_National!$D$5</c:f>
              <c:strCache>
                <c:ptCount val="1"/>
                <c:pt idx="0">
                  <c:v>H/h - heavy rain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Summary_National!$A$6:$A$18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numCache>
            </c:numRef>
          </c:cat>
          <c:val>
            <c:numRef>
              <c:f>Summary_National!$D$6:$D$18</c:f>
              <c:numCache>
                <c:formatCode>General</c:formatCode>
                <c:ptCount val="13"/>
                <c:pt idx="0">
                  <c:v>85</c:v>
                </c:pt>
                <c:pt idx="1">
                  <c:v>130</c:v>
                </c:pt>
                <c:pt idx="2">
                  <c:v>58</c:v>
                </c:pt>
                <c:pt idx="3">
                  <c:v>16</c:v>
                </c:pt>
                <c:pt idx="4">
                  <c:v>20</c:v>
                </c:pt>
                <c:pt idx="5">
                  <c:v>142</c:v>
                </c:pt>
                <c:pt idx="6">
                  <c:v>167</c:v>
                </c:pt>
                <c:pt idx="7">
                  <c:v>278</c:v>
                </c:pt>
                <c:pt idx="8">
                  <c:v>82</c:v>
                </c:pt>
                <c:pt idx="9">
                  <c:v>663</c:v>
                </c:pt>
                <c:pt idx="10">
                  <c:v>329</c:v>
                </c:pt>
                <c:pt idx="11">
                  <c:v>159</c:v>
                </c:pt>
                <c:pt idx="12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5F-48C3-B0C6-C453320398FA}"/>
            </c:ext>
          </c:extLst>
        </c:ser>
        <c:ser>
          <c:idx val="1"/>
          <c:order val="1"/>
          <c:tx>
            <c:strRef>
              <c:f>Summary_National!$F$5</c:f>
              <c:strCache>
                <c:ptCount val="1"/>
                <c:pt idx="0">
                  <c:v>H/h - flood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Summary_National!$F$6:$F$18</c:f>
              <c:numCache>
                <c:formatCode>General</c:formatCode>
                <c:ptCount val="13"/>
                <c:pt idx="0">
                  <c:v>1171</c:v>
                </c:pt>
                <c:pt idx="1">
                  <c:v>448</c:v>
                </c:pt>
                <c:pt idx="2">
                  <c:v>371</c:v>
                </c:pt>
                <c:pt idx="3">
                  <c:v>33069</c:v>
                </c:pt>
                <c:pt idx="4">
                  <c:v>18</c:v>
                </c:pt>
                <c:pt idx="5">
                  <c:v>763</c:v>
                </c:pt>
                <c:pt idx="6">
                  <c:v>14150</c:v>
                </c:pt>
                <c:pt idx="7">
                  <c:v>560</c:v>
                </c:pt>
                <c:pt idx="8">
                  <c:v>2359</c:v>
                </c:pt>
                <c:pt idx="9">
                  <c:v>214</c:v>
                </c:pt>
                <c:pt idx="10">
                  <c:v>653</c:v>
                </c:pt>
                <c:pt idx="11">
                  <c:v>71</c:v>
                </c:pt>
                <c:pt idx="12">
                  <c:v>611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5F-48C3-B0C6-C453320398FA}"/>
            </c:ext>
          </c:extLst>
        </c:ser>
        <c:ser>
          <c:idx val="2"/>
          <c:order val="2"/>
          <c:tx>
            <c:strRef>
              <c:f>Summary_National!$H$5</c:f>
              <c:strCache>
                <c:ptCount val="1"/>
                <c:pt idx="0">
                  <c:v>H/h - landslide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Summary_National!$H$6:$H$18</c:f>
              <c:numCache>
                <c:formatCode>General</c:formatCode>
                <c:ptCount val="13"/>
                <c:pt idx="0">
                  <c:v>106</c:v>
                </c:pt>
                <c:pt idx="1">
                  <c:v>139</c:v>
                </c:pt>
                <c:pt idx="2">
                  <c:v>194</c:v>
                </c:pt>
                <c:pt idx="3">
                  <c:v>180</c:v>
                </c:pt>
                <c:pt idx="4">
                  <c:v>217</c:v>
                </c:pt>
                <c:pt idx="5">
                  <c:v>798</c:v>
                </c:pt>
                <c:pt idx="6">
                  <c:v>179</c:v>
                </c:pt>
                <c:pt idx="7">
                  <c:v>297</c:v>
                </c:pt>
                <c:pt idx="8">
                  <c:v>2720</c:v>
                </c:pt>
                <c:pt idx="9">
                  <c:v>451</c:v>
                </c:pt>
                <c:pt idx="10">
                  <c:v>379</c:v>
                </c:pt>
                <c:pt idx="11">
                  <c:v>1881</c:v>
                </c:pt>
                <c:pt idx="12">
                  <c:v>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5F-48C3-B0C6-C453320398FA}"/>
            </c:ext>
          </c:extLst>
        </c:ser>
        <c:ser>
          <c:idx val="3"/>
          <c:order val="3"/>
          <c:tx>
            <c:strRef>
              <c:f>Summary_National!$J$5</c:f>
              <c:strCache>
                <c:ptCount val="1"/>
                <c:pt idx="0">
                  <c:v>H/h - windstorm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Summary_National!$J$6:$J$18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4</c:v>
                </c:pt>
                <c:pt idx="3">
                  <c:v>23</c:v>
                </c:pt>
                <c:pt idx="4">
                  <c:v>74</c:v>
                </c:pt>
                <c:pt idx="5">
                  <c:v>88</c:v>
                </c:pt>
                <c:pt idx="6">
                  <c:v>154</c:v>
                </c:pt>
                <c:pt idx="7">
                  <c:v>863</c:v>
                </c:pt>
                <c:pt idx="8">
                  <c:v>1600</c:v>
                </c:pt>
                <c:pt idx="9">
                  <c:v>248</c:v>
                </c:pt>
                <c:pt idx="10">
                  <c:v>94</c:v>
                </c:pt>
                <c:pt idx="11">
                  <c:v>366</c:v>
                </c:pt>
                <c:pt idx="12">
                  <c:v>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15F-48C3-B0C6-C453320398FA}"/>
            </c:ext>
          </c:extLst>
        </c:ser>
        <c:ser>
          <c:idx val="4"/>
          <c:order val="4"/>
          <c:tx>
            <c:strRef>
              <c:f>Summary_National!$L$5</c:f>
              <c:strCache>
                <c:ptCount val="1"/>
                <c:pt idx="0">
                  <c:v>H/h - thunderbolt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Summary_National!$L$6:$L$18</c:f>
              <c:numCache>
                <c:formatCode>General</c:formatCode>
                <c:ptCount val="13"/>
                <c:pt idx="0">
                  <c:v>7</c:v>
                </c:pt>
                <c:pt idx="1">
                  <c:v>59</c:v>
                </c:pt>
                <c:pt idx="2">
                  <c:v>36</c:v>
                </c:pt>
                <c:pt idx="3">
                  <c:v>5</c:v>
                </c:pt>
                <c:pt idx="4">
                  <c:v>57</c:v>
                </c:pt>
                <c:pt idx="5">
                  <c:v>11</c:v>
                </c:pt>
                <c:pt idx="6">
                  <c:v>9</c:v>
                </c:pt>
                <c:pt idx="7">
                  <c:v>19</c:v>
                </c:pt>
                <c:pt idx="8">
                  <c:v>21</c:v>
                </c:pt>
                <c:pt idx="9">
                  <c:v>120</c:v>
                </c:pt>
                <c:pt idx="10">
                  <c:v>34</c:v>
                </c:pt>
                <c:pt idx="11">
                  <c:v>30</c:v>
                </c:pt>
                <c:pt idx="1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5F-48C3-B0C6-C453320398FA}"/>
            </c:ext>
          </c:extLst>
        </c:ser>
        <c:ser>
          <c:idx val="5"/>
          <c:order val="5"/>
          <c:tx>
            <c:strRef>
              <c:f>Summary_National!$O$5</c:f>
              <c:strCache>
                <c:ptCount val="1"/>
                <c:pt idx="0">
                  <c:v>Total households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Summary_National!$O$6:$O$18</c:f>
              <c:numCache>
                <c:formatCode>General</c:formatCode>
                <c:ptCount val="13"/>
                <c:pt idx="0">
                  <c:v>1369</c:v>
                </c:pt>
                <c:pt idx="1">
                  <c:v>776</c:v>
                </c:pt>
                <c:pt idx="2">
                  <c:v>663</c:v>
                </c:pt>
                <c:pt idx="3">
                  <c:v>33293</c:v>
                </c:pt>
                <c:pt idx="4">
                  <c:v>386</c:v>
                </c:pt>
                <c:pt idx="5">
                  <c:v>1802</c:v>
                </c:pt>
                <c:pt idx="6">
                  <c:v>14659</c:v>
                </c:pt>
                <c:pt idx="7">
                  <c:v>2017</c:v>
                </c:pt>
                <c:pt idx="8">
                  <c:v>6782</c:v>
                </c:pt>
                <c:pt idx="9">
                  <c:v>1696</c:v>
                </c:pt>
                <c:pt idx="10">
                  <c:v>1489</c:v>
                </c:pt>
                <c:pt idx="11">
                  <c:v>2507</c:v>
                </c:pt>
                <c:pt idx="12">
                  <c:v>1076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15F-48C3-B0C6-C453320398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8074255"/>
        <c:axId val="143313679"/>
      </c:barChart>
      <c:catAx>
        <c:axId val="748074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313679"/>
        <c:crosses val="autoZero"/>
        <c:auto val="1"/>
        <c:lblAlgn val="ctr"/>
        <c:lblOffset val="100"/>
        <c:noMultiLvlLbl val="0"/>
      </c:catAx>
      <c:valAx>
        <c:axId val="1433136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80742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744761182926995"/>
          <c:y val="3.3739446224907356E-2"/>
          <c:w val="0.164727076227771"/>
          <c:h val="0.35866350925050416"/>
        </c:manualLayout>
      </c:layout>
      <c:overlay val="1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e-NP" sz="3200">
                <a:solidFill>
                  <a:schemeClr val="accent6">
                    <a:lumMod val="50000"/>
                  </a:schemeClr>
                </a:solidFill>
              </a:rPr>
              <a:t>२०८० मा</a:t>
            </a:r>
            <a:r>
              <a:rPr lang="ne-NP" sz="3200" baseline="0">
                <a:solidFill>
                  <a:schemeClr val="accent6">
                    <a:lumMod val="50000"/>
                  </a:schemeClr>
                </a:solidFill>
              </a:rPr>
              <a:t> मनसुनजन्य विपद्बाट भएको मानवीय क्षति</a:t>
            </a:r>
            <a:endParaRPr lang="en-US" sz="3200">
              <a:solidFill>
                <a:schemeClr val="accent6">
                  <a:lumMod val="5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विपद्का घटना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1">
                  <c:v>कोशी</c:v>
                </c:pt>
                <c:pt idx="2">
                  <c:v>मधेश</c:v>
                </c:pt>
                <c:pt idx="3">
                  <c:v>बागमती</c:v>
                </c:pt>
                <c:pt idx="4">
                  <c:v>गण्डकी</c:v>
                </c:pt>
                <c:pt idx="5">
                  <c:v>लुम्बिनी</c:v>
                </c:pt>
                <c:pt idx="6">
                  <c:v>कर्णाली</c:v>
                </c:pt>
                <c:pt idx="7">
                  <c:v>सुदूर पश्चिम</c:v>
                </c:pt>
              </c:strCache>
            </c:strRef>
          </c:cat>
          <c:val>
            <c:numRef>
              <c:f>Sheet1!$B$2:$B$9</c:f>
              <c:numCache>
                <c:formatCode>[$-4000439]0</c:formatCode>
                <c:ptCount val="8"/>
                <c:pt idx="1">
                  <c:v>213</c:v>
                </c:pt>
                <c:pt idx="2">
                  <c:v>26</c:v>
                </c:pt>
                <c:pt idx="3">
                  <c:v>120</c:v>
                </c:pt>
                <c:pt idx="4">
                  <c:v>127</c:v>
                </c:pt>
                <c:pt idx="5">
                  <c:v>146</c:v>
                </c:pt>
                <c:pt idx="6">
                  <c:v>42</c:v>
                </c:pt>
                <c:pt idx="7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C7-4770-B5C9-181EB823B35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मृत्यु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1">
                  <c:v>कोशी</c:v>
                </c:pt>
                <c:pt idx="2">
                  <c:v>मधेश</c:v>
                </c:pt>
                <c:pt idx="3">
                  <c:v>बागमती</c:v>
                </c:pt>
                <c:pt idx="4">
                  <c:v>गण्डकी</c:v>
                </c:pt>
                <c:pt idx="5">
                  <c:v>लुम्बिनी</c:v>
                </c:pt>
                <c:pt idx="6">
                  <c:v>कर्णाली</c:v>
                </c:pt>
                <c:pt idx="7">
                  <c:v>सुदूर पश्चिम</c:v>
                </c:pt>
              </c:strCache>
            </c:strRef>
          </c:cat>
          <c:val>
            <c:numRef>
              <c:f>Sheet1!$C$2:$C$9</c:f>
              <c:numCache>
                <c:formatCode>[$-4000439]0</c:formatCode>
                <c:ptCount val="8"/>
                <c:pt idx="1">
                  <c:v>17</c:v>
                </c:pt>
                <c:pt idx="2">
                  <c:v>1</c:v>
                </c:pt>
                <c:pt idx="3">
                  <c:v>17</c:v>
                </c:pt>
                <c:pt idx="4">
                  <c:v>9</c:v>
                </c:pt>
                <c:pt idx="5">
                  <c:v>8</c:v>
                </c:pt>
                <c:pt idx="6">
                  <c:v>8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C7-4770-B5C9-181EB823B35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घाईते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1">
                  <c:v>कोशी</c:v>
                </c:pt>
                <c:pt idx="2">
                  <c:v>मधेश</c:v>
                </c:pt>
                <c:pt idx="3">
                  <c:v>बागमती</c:v>
                </c:pt>
                <c:pt idx="4">
                  <c:v>गण्डकी</c:v>
                </c:pt>
                <c:pt idx="5">
                  <c:v>लुम्बिनी</c:v>
                </c:pt>
                <c:pt idx="6">
                  <c:v>कर्णाली</c:v>
                </c:pt>
                <c:pt idx="7">
                  <c:v>सुदूर पश्चिम</c:v>
                </c:pt>
              </c:strCache>
            </c:strRef>
          </c:cat>
          <c:val>
            <c:numRef>
              <c:f>Sheet1!$D$2:$D$9</c:f>
              <c:numCache>
                <c:formatCode>[$-4000439]0</c:formatCode>
                <c:ptCount val="8"/>
                <c:pt idx="1">
                  <c:v>11</c:v>
                </c:pt>
                <c:pt idx="2">
                  <c:v>1</c:v>
                </c:pt>
                <c:pt idx="3">
                  <c:v>15</c:v>
                </c:pt>
                <c:pt idx="4">
                  <c:v>11</c:v>
                </c:pt>
                <c:pt idx="5">
                  <c:v>17</c:v>
                </c:pt>
                <c:pt idx="6">
                  <c:v>2</c:v>
                </c:pt>
                <c:pt idx="7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C7-4770-B5C9-181EB823B35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बेपत्ता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1">
                  <c:v>कोशी</c:v>
                </c:pt>
                <c:pt idx="2">
                  <c:v>मधेश</c:v>
                </c:pt>
                <c:pt idx="3">
                  <c:v>बागमती</c:v>
                </c:pt>
                <c:pt idx="4">
                  <c:v>गण्डकी</c:v>
                </c:pt>
                <c:pt idx="5">
                  <c:v>लुम्बिनी</c:v>
                </c:pt>
                <c:pt idx="6">
                  <c:v>कर्णाली</c:v>
                </c:pt>
                <c:pt idx="7">
                  <c:v>सुदूर पश्चिम</c:v>
                </c:pt>
              </c:strCache>
            </c:strRef>
          </c:cat>
          <c:val>
            <c:numRef>
              <c:f>Sheet1!$E$2:$E$9</c:f>
              <c:numCache>
                <c:formatCode>[$-4000439]0</c:formatCode>
                <c:ptCount val="8"/>
                <c:pt idx="1">
                  <c:v>25</c:v>
                </c:pt>
                <c:pt idx="2">
                  <c:v>0</c:v>
                </c:pt>
                <c:pt idx="3">
                  <c:v>3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6C7-4770-B5C9-181EB823B3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88727807"/>
        <c:axId val="1888730719"/>
      </c:barChart>
      <c:catAx>
        <c:axId val="1888727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8730719"/>
        <c:crosses val="autoZero"/>
        <c:auto val="1"/>
        <c:lblAlgn val="ctr"/>
        <c:lblOffset val="100"/>
        <c:noMultiLvlLbl val="0"/>
      </c:catAx>
      <c:valAx>
        <c:axId val="18887307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4000439]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87278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151704271760831"/>
          <c:y val="8.6996904596563285E-2"/>
          <c:w val="0.84162995603181456"/>
          <c:h val="0.884856348162704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Sheet1!$B$18</c:f>
              <c:strCache>
                <c:ptCount val="1"/>
                <c:pt idx="0">
                  <c:v>Madesh Caseload 2024 (Pop)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Sheet1!$A$19:$A$26</c:f>
              <c:strCache>
                <c:ptCount val="8"/>
                <c:pt idx="0">
                  <c:v>Bara</c:v>
                </c:pt>
                <c:pt idx="1">
                  <c:v>Parsa</c:v>
                </c:pt>
                <c:pt idx="2">
                  <c:v>Saptari</c:v>
                </c:pt>
                <c:pt idx="3">
                  <c:v>Dhanusa</c:v>
                </c:pt>
                <c:pt idx="4">
                  <c:v>Mahottari</c:v>
                </c:pt>
                <c:pt idx="5">
                  <c:v>Sarlahi</c:v>
                </c:pt>
                <c:pt idx="6">
                  <c:v>Siraha</c:v>
                </c:pt>
                <c:pt idx="7">
                  <c:v>Rautahat</c:v>
                </c:pt>
              </c:strCache>
            </c:strRef>
          </c:cat>
          <c:val>
            <c:numRef>
              <c:f>Sheet1!$B$19:$B$26</c:f>
              <c:numCache>
                <c:formatCode>_(* #,##0_);_(* \(#,##0\);_(* "-"_);_(@_)</c:formatCode>
                <c:ptCount val="8"/>
                <c:pt idx="0">
                  <c:v>1030.66260816417</c:v>
                </c:pt>
                <c:pt idx="1">
                  <c:v>7536.0130037012987</c:v>
                </c:pt>
                <c:pt idx="2">
                  <c:v>17979.893313123979</c:v>
                </c:pt>
                <c:pt idx="3">
                  <c:v>20831.421568156795</c:v>
                </c:pt>
                <c:pt idx="4">
                  <c:v>44040.7225659592</c:v>
                </c:pt>
                <c:pt idx="5">
                  <c:v>93239.017542443224</c:v>
                </c:pt>
                <c:pt idx="6">
                  <c:v>94303.408254028007</c:v>
                </c:pt>
                <c:pt idx="7">
                  <c:v>150442.78640243498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3B-413B-97FA-D012DBF11AD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18354127"/>
        <c:axId val="918365647"/>
      </c:barChart>
      <c:catAx>
        <c:axId val="9183541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8365647"/>
        <c:crosses val="autoZero"/>
        <c:auto val="1"/>
        <c:lblAlgn val="ctr"/>
        <c:lblOffset val="100"/>
        <c:noMultiLvlLbl val="0"/>
      </c:catAx>
      <c:valAx>
        <c:axId val="918365647"/>
        <c:scaling>
          <c:orientation val="minMax"/>
        </c:scaling>
        <c:delete val="1"/>
        <c:axPos val="b"/>
        <c:numFmt formatCode="_(* #,##0_);_(* \(#,##0\);_(* &quot;-&quot;_);_(@_)" sourceLinked="1"/>
        <c:majorTickMark val="none"/>
        <c:minorTickMark val="none"/>
        <c:tickLblPos val="nextTo"/>
        <c:crossAx val="9183541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प्रदेशगत!$E$4</c:f>
              <c:strCache>
                <c:ptCount val="1"/>
                <c:pt idx="0">
                  <c:v>रकम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CD7-4946-BFFA-8AD6B2B0078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CD7-4946-BFFA-8AD6B2B0078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CD7-4946-BFFA-8AD6B2B0078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CD7-4946-BFFA-8AD6B2B0078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CD7-4946-BFFA-8AD6B2B0078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ACD7-4946-BFFA-8AD6B2B0078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ACD7-4946-BFFA-8AD6B2B0078C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प्रदेशगत!$C$5:$C$11</c:f>
              <c:strCache>
                <c:ptCount val="7"/>
                <c:pt idx="0">
                  <c:v>कोशी</c:v>
                </c:pt>
                <c:pt idx="1">
                  <c:v>मधेश</c:v>
                </c:pt>
                <c:pt idx="2">
                  <c:v>बागमती</c:v>
                </c:pt>
                <c:pt idx="3">
                  <c:v>गण्डकी</c:v>
                </c:pt>
                <c:pt idx="4">
                  <c:v>लुम्बिनी</c:v>
                </c:pt>
                <c:pt idx="5">
                  <c:v>कर्णाली</c:v>
                </c:pt>
                <c:pt idx="6">
                  <c:v>सुदुर पश्चिम</c:v>
                </c:pt>
              </c:strCache>
            </c:strRef>
          </c:cat>
          <c:val>
            <c:numRef>
              <c:f>प्रदेशगत!$E$5:$E$11</c:f>
              <c:numCache>
                <c:formatCode>#,##0.00</c:formatCode>
                <c:ptCount val="7"/>
                <c:pt idx="0">
                  <c:v>43255639.359999999</c:v>
                </c:pt>
                <c:pt idx="1">
                  <c:v>334840930.21999997</c:v>
                </c:pt>
                <c:pt idx="2">
                  <c:v>123870612.27000001</c:v>
                </c:pt>
                <c:pt idx="3">
                  <c:v>23324319.710000001</c:v>
                </c:pt>
                <c:pt idx="4">
                  <c:v>27977198.960000001</c:v>
                </c:pt>
                <c:pt idx="5">
                  <c:v>520469445.05000001</c:v>
                </c:pt>
                <c:pt idx="6">
                  <c:v>182245343.66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CD7-4946-BFFA-8AD6B2B0078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5B3AB0-8A2F-4B47-9136-16FD2794178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357751-7BD3-4D92-B6D1-84D492A6A0A1}">
      <dgm:prSet/>
      <dgm:spPr/>
      <dgm:t>
        <a:bodyPr/>
        <a:lstStyle/>
        <a:p>
          <a:r>
            <a:rPr lang="ne-NP">
              <a:cs typeface="Kalimati" panose="00000400000000000000" pitchFamily="2"/>
            </a:rPr>
            <a:t>काठमाडौं</a:t>
          </a:r>
          <a:r>
            <a:rPr lang="en-US">
              <a:cs typeface="Kalimati" panose="00000400000000000000" pitchFamily="2"/>
            </a:rPr>
            <a:t> </a:t>
          </a:r>
          <a:r>
            <a:rPr lang="ne-NP">
              <a:cs typeface="Kalimati" panose="00000400000000000000" pitchFamily="2"/>
            </a:rPr>
            <a:t>र</a:t>
          </a:r>
          <a:r>
            <a:rPr lang="en-US">
              <a:cs typeface="Kalimati" panose="00000400000000000000" pitchFamily="2"/>
            </a:rPr>
            <a:t> </a:t>
          </a:r>
          <a:r>
            <a:rPr lang="ne-NP">
              <a:cs typeface="Kalimati" panose="00000400000000000000" pitchFamily="2"/>
            </a:rPr>
            <a:t>सुर्खेत </a:t>
          </a:r>
          <a:r>
            <a:rPr lang="ne-NP" dirty="0">
              <a:cs typeface="Kalimati" panose="00000400000000000000" pitchFamily="2"/>
            </a:rPr>
            <a:t>हेलिकप्टर तयारी </a:t>
          </a:r>
          <a:r>
            <a:rPr lang="ne-NP">
              <a:cs typeface="Kalimati" panose="00000400000000000000" pitchFamily="2"/>
            </a:rPr>
            <a:t>अवस्थामा राखिएको </a:t>
          </a:r>
          <a:r>
            <a:rPr lang="ne-NP" dirty="0">
              <a:cs typeface="Kalimati" panose="00000400000000000000" pitchFamily="2"/>
            </a:rPr>
            <a:t>।</a:t>
          </a:r>
          <a:endParaRPr lang="en-US" dirty="0">
            <a:cs typeface="Kalimati" panose="00000400000000000000" pitchFamily="2"/>
          </a:endParaRPr>
        </a:p>
      </dgm:t>
    </dgm:pt>
    <dgm:pt modelId="{6009127A-51FF-48E2-B631-5A68A55AE4DA}" type="parTrans" cxnId="{36FB076F-8C99-4AE5-ACE2-A49C37D3BFAD}">
      <dgm:prSet/>
      <dgm:spPr/>
      <dgm:t>
        <a:bodyPr/>
        <a:lstStyle/>
        <a:p>
          <a:endParaRPr lang="en-US">
            <a:cs typeface="Kalimati" panose="00000400000000000000" pitchFamily="2"/>
          </a:endParaRPr>
        </a:p>
      </dgm:t>
    </dgm:pt>
    <dgm:pt modelId="{F60500F3-5D53-4186-9C06-C7EBF5673673}" type="sibTrans" cxnId="{36FB076F-8C99-4AE5-ACE2-A49C37D3BFAD}">
      <dgm:prSet/>
      <dgm:spPr/>
      <dgm:t>
        <a:bodyPr/>
        <a:lstStyle/>
        <a:p>
          <a:endParaRPr lang="en-US">
            <a:cs typeface="Kalimati" panose="00000400000000000000" pitchFamily="2"/>
          </a:endParaRPr>
        </a:p>
      </dgm:t>
    </dgm:pt>
    <dgm:pt modelId="{5FCF9BC8-0A93-4E4F-AB16-E195FB19151B}">
      <dgm:prSet/>
      <dgm:spPr/>
      <dgm:t>
        <a:bodyPr/>
        <a:lstStyle/>
        <a:p>
          <a:r>
            <a:rPr lang="ne-NP">
              <a:cs typeface="Kalimati" panose="00000400000000000000" pitchFamily="2"/>
            </a:rPr>
            <a:t>प्रदेश सरकारले तराईका जिल्लाहरुमा कम्तिमा ५ वटाका दरले रबर बोटहरु सुरक्षा निकायलाई उपलब्ध गराउने ।</a:t>
          </a:r>
          <a:endParaRPr lang="en-US">
            <a:cs typeface="Kalimati" panose="00000400000000000000" pitchFamily="2"/>
          </a:endParaRPr>
        </a:p>
      </dgm:t>
    </dgm:pt>
    <dgm:pt modelId="{15B98F18-743F-44B8-9527-FE9C251DF4DA}" type="parTrans" cxnId="{FFDFFAAB-C293-4A49-8AA4-DA460A7BFC57}">
      <dgm:prSet/>
      <dgm:spPr/>
      <dgm:t>
        <a:bodyPr/>
        <a:lstStyle/>
        <a:p>
          <a:endParaRPr lang="en-US">
            <a:cs typeface="Kalimati" panose="00000400000000000000" pitchFamily="2"/>
          </a:endParaRPr>
        </a:p>
      </dgm:t>
    </dgm:pt>
    <dgm:pt modelId="{69AA7527-E2B0-414A-B18F-E7261FD4CDE9}" type="sibTrans" cxnId="{FFDFFAAB-C293-4A49-8AA4-DA460A7BFC57}">
      <dgm:prSet/>
      <dgm:spPr/>
      <dgm:t>
        <a:bodyPr/>
        <a:lstStyle/>
        <a:p>
          <a:endParaRPr lang="en-US">
            <a:cs typeface="Kalimati" panose="00000400000000000000" pitchFamily="2"/>
          </a:endParaRPr>
        </a:p>
      </dgm:t>
    </dgm:pt>
    <dgm:pt modelId="{59863A06-747E-45FC-8161-F9A92360A9C9}">
      <dgm:prSet/>
      <dgm:spPr/>
      <dgm:t>
        <a:bodyPr/>
        <a:lstStyle/>
        <a:p>
          <a:r>
            <a:rPr lang="ne-NP">
              <a:cs typeface="Kalimati" panose="00000400000000000000" pitchFamily="2"/>
            </a:rPr>
            <a:t>भण्डारण केन्द्रबाट जिल्लासम्म राहत सामाग्री पुर्याउनका लागि प्रादेशिक आपतकालीन कार्य सञ्चालन केन्द्रले गर्ने व्यवस्था मिलाउने ।</a:t>
          </a:r>
          <a:endParaRPr lang="en-US">
            <a:cs typeface="Kalimati" panose="00000400000000000000" pitchFamily="2"/>
          </a:endParaRPr>
        </a:p>
      </dgm:t>
    </dgm:pt>
    <dgm:pt modelId="{AA09B1A9-CF1F-4E8B-A994-57491F38A145}" type="parTrans" cxnId="{06BC0CE8-7F6A-40B9-9CE6-CBE5AC3E1777}">
      <dgm:prSet/>
      <dgm:spPr/>
      <dgm:t>
        <a:bodyPr/>
        <a:lstStyle/>
        <a:p>
          <a:endParaRPr lang="en-US">
            <a:cs typeface="Kalimati" panose="00000400000000000000" pitchFamily="2"/>
          </a:endParaRPr>
        </a:p>
      </dgm:t>
    </dgm:pt>
    <dgm:pt modelId="{152A5030-8B0C-4E1B-A4BB-4DFB7058DBA2}" type="sibTrans" cxnId="{06BC0CE8-7F6A-40B9-9CE6-CBE5AC3E1777}">
      <dgm:prSet/>
      <dgm:spPr/>
      <dgm:t>
        <a:bodyPr/>
        <a:lstStyle/>
        <a:p>
          <a:endParaRPr lang="en-US">
            <a:cs typeface="Kalimati" panose="00000400000000000000" pitchFamily="2"/>
          </a:endParaRPr>
        </a:p>
      </dgm:t>
    </dgm:pt>
    <dgm:pt modelId="{54F40183-AE96-412E-89B6-E324E6204C56}">
      <dgm:prSet/>
      <dgm:spPr/>
      <dgm:t>
        <a:bodyPr/>
        <a:lstStyle/>
        <a:p>
          <a:r>
            <a:rPr lang="ne-NP">
              <a:cs typeface="Kalimati" panose="00000400000000000000" pitchFamily="2"/>
            </a:rPr>
            <a:t>तीनवटै सुरक्षा निकायले प्रत्येक प्रदेशको राजधानीमा विपद् सहायताका लागि तालिम प्राप्त जनशक्तिलाई तयारी अवस्थामा राख्ने ।</a:t>
          </a:r>
          <a:endParaRPr lang="en-US">
            <a:cs typeface="Kalimati" panose="00000400000000000000" pitchFamily="2"/>
          </a:endParaRPr>
        </a:p>
      </dgm:t>
    </dgm:pt>
    <dgm:pt modelId="{686128F5-B455-4F6A-AB0A-9BEC921EA175}" type="sibTrans" cxnId="{EC31F069-5BD6-4E4B-819B-A3879C9DC64E}">
      <dgm:prSet/>
      <dgm:spPr/>
      <dgm:t>
        <a:bodyPr/>
        <a:lstStyle/>
        <a:p>
          <a:endParaRPr lang="en-US">
            <a:cs typeface="Kalimati" panose="00000400000000000000" pitchFamily="2"/>
          </a:endParaRPr>
        </a:p>
      </dgm:t>
    </dgm:pt>
    <dgm:pt modelId="{9DFFA89C-D5CA-4A36-A511-78E3F77FF900}" type="parTrans" cxnId="{EC31F069-5BD6-4E4B-819B-A3879C9DC64E}">
      <dgm:prSet/>
      <dgm:spPr/>
      <dgm:t>
        <a:bodyPr/>
        <a:lstStyle/>
        <a:p>
          <a:endParaRPr lang="en-US">
            <a:cs typeface="Kalimati" panose="00000400000000000000" pitchFamily="2"/>
          </a:endParaRPr>
        </a:p>
      </dgm:t>
    </dgm:pt>
    <dgm:pt modelId="{C93B8908-FA49-42C9-B454-9D9887522995}" type="pres">
      <dgm:prSet presAssocID="{7D5B3AB0-8A2F-4B47-9136-16FD27941789}" presName="vert0" presStyleCnt="0">
        <dgm:presLayoutVars>
          <dgm:dir/>
          <dgm:animOne val="branch"/>
          <dgm:animLvl val="lvl"/>
        </dgm:presLayoutVars>
      </dgm:prSet>
      <dgm:spPr/>
    </dgm:pt>
    <dgm:pt modelId="{64080BB3-99E5-4DE1-B8F3-96BA9BECB3CE}" type="pres">
      <dgm:prSet presAssocID="{3A357751-7BD3-4D92-B6D1-84D492A6A0A1}" presName="thickLine" presStyleLbl="alignNode1" presStyleIdx="0" presStyleCnt="4"/>
      <dgm:spPr/>
    </dgm:pt>
    <dgm:pt modelId="{4B56A4BC-C0F5-45C5-B214-6CFB5FF5A544}" type="pres">
      <dgm:prSet presAssocID="{3A357751-7BD3-4D92-B6D1-84D492A6A0A1}" presName="horz1" presStyleCnt="0"/>
      <dgm:spPr/>
    </dgm:pt>
    <dgm:pt modelId="{E2C4D705-579E-4A9C-B8AF-3E76D4F3B024}" type="pres">
      <dgm:prSet presAssocID="{3A357751-7BD3-4D92-B6D1-84D492A6A0A1}" presName="tx1" presStyleLbl="revTx" presStyleIdx="0" presStyleCnt="4"/>
      <dgm:spPr/>
    </dgm:pt>
    <dgm:pt modelId="{CDAFDCFC-439B-46A0-89AA-A7318E3BD201}" type="pres">
      <dgm:prSet presAssocID="{3A357751-7BD3-4D92-B6D1-84D492A6A0A1}" presName="vert1" presStyleCnt="0"/>
      <dgm:spPr/>
    </dgm:pt>
    <dgm:pt modelId="{BE2215CF-8529-4EC3-9F2A-ADD1348E30F8}" type="pres">
      <dgm:prSet presAssocID="{5FCF9BC8-0A93-4E4F-AB16-E195FB19151B}" presName="thickLine" presStyleLbl="alignNode1" presStyleIdx="1" presStyleCnt="4"/>
      <dgm:spPr/>
    </dgm:pt>
    <dgm:pt modelId="{1C2B399C-ABAC-4B63-AA20-37FCC3657654}" type="pres">
      <dgm:prSet presAssocID="{5FCF9BC8-0A93-4E4F-AB16-E195FB19151B}" presName="horz1" presStyleCnt="0"/>
      <dgm:spPr/>
    </dgm:pt>
    <dgm:pt modelId="{5176FB2D-4D75-4799-B071-1C77938AD37D}" type="pres">
      <dgm:prSet presAssocID="{5FCF9BC8-0A93-4E4F-AB16-E195FB19151B}" presName="tx1" presStyleLbl="revTx" presStyleIdx="1" presStyleCnt="4"/>
      <dgm:spPr/>
    </dgm:pt>
    <dgm:pt modelId="{A6812D79-A584-4EA7-8A8F-4F9AC59CA641}" type="pres">
      <dgm:prSet presAssocID="{5FCF9BC8-0A93-4E4F-AB16-E195FB19151B}" presName="vert1" presStyleCnt="0"/>
      <dgm:spPr/>
    </dgm:pt>
    <dgm:pt modelId="{7F6EDF80-5845-490D-96C0-8781601A447B}" type="pres">
      <dgm:prSet presAssocID="{54F40183-AE96-412E-89B6-E324E6204C56}" presName="thickLine" presStyleLbl="alignNode1" presStyleIdx="2" presStyleCnt="4"/>
      <dgm:spPr/>
    </dgm:pt>
    <dgm:pt modelId="{53080E94-ABD0-42C3-A10F-5DB073BA7E9F}" type="pres">
      <dgm:prSet presAssocID="{54F40183-AE96-412E-89B6-E324E6204C56}" presName="horz1" presStyleCnt="0"/>
      <dgm:spPr/>
    </dgm:pt>
    <dgm:pt modelId="{03B572E4-9BE9-4025-AEB0-56BD50D5078A}" type="pres">
      <dgm:prSet presAssocID="{54F40183-AE96-412E-89B6-E324E6204C56}" presName="tx1" presStyleLbl="revTx" presStyleIdx="2" presStyleCnt="4" custLinFactNeighborY="8800"/>
      <dgm:spPr/>
    </dgm:pt>
    <dgm:pt modelId="{EA936C7C-B22F-485D-9C40-9A4A5011D09C}" type="pres">
      <dgm:prSet presAssocID="{54F40183-AE96-412E-89B6-E324E6204C56}" presName="vert1" presStyleCnt="0"/>
      <dgm:spPr/>
    </dgm:pt>
    <dgm:pt modelId="{2C5FEBE4-BE60-4F8C-9E34-4A4F343AEA70}" type="pres">
      <dgm:prSet presAssocID="{59863A06-747E-45FC-8161-F9A92360A9C9}" presName="thickLine" presStyleLbl="alignNode1" presStyleIdx="3" presStyleCnt="4"/>
      <dgm:spPr/>
    </dgm:pt>
    <dgm:pt modelId="{35F8D687-ED2C-4EE7-A7C7-D58AA21850D1}" type="pres">
      <dgm:prSet presAssocID="{59863A06-747E-45FC-8161-F9A92360A9C9}" presName="horz1" presStyleCnt="0"/>
      <dgm:spPr/>
    </dgm:pt>
    <dgm:pt modelId="{40EA3737-1FA7-41E8-BFC3-E142C1FACF80}" type="pres">
      <dgm:prSet presAssocID="{59863A06-747E-45FC-8161-F9A92360A9C9}" presName="tx1" presStyleLbl="revTx" presStyleIdx="3" presStyleCnt="4"/>
      <dgm:spPr/>
    </dgm:pt>
    <dgm:pt modelId="{5847F184-E872-4E12-AE5D-5B5BE04EB75C}" type="pres">
      <dgm:prSet presAssocID="{59863A06-747E-45FC-8161-F9A92360A9C9}" presName="vert1" presStyleCnt="0"/>
      <dgm:spPr/>
    </dgm:pt>
  </dgm:ptLst>
  <dgm:cxnLst>
    <dgm:cxn modelId="{5671FB22-230F-484F-85E4-663480506B88}" type="presOf" srcId="{59863A06-747E-45FC-8161-F9A92360A9C9}" destId="{40EA3737-1FA7-41E8-BFC3-E142C1FACF80}" srcOrd="0" destOrd="0" presId="urn:microsoft.com/office/officeart/2008/layout/LinedList"/>
    <dgm:cxn modelId="{2347772E-4726-422B-8CBF-E6F5CF8719F2}" type="presOf" srcId="{7D5B3AB0-8A2F-4B47-9136-16FD27941789}" destId="{C93B8908-FA49-42C9-B454-9D9887522995}" srcOrd="0" destOrd="0" presId="urn:microsoft.com/office/officeart/2008/layout/LinedList"/>
    <dgm:cxn modelId="{EC31F069-5BD6-4E4B-819B-A3879C9DC64E}" srcId="{7D5B3AB0-8A2F-4B47-9136-16FD27941789}" destId="{54F40183-AE96-412E-89B6-E324E6204C56}" srcOrd="2" destOrd="0" parTransId="{9DFFA89C-D5CA-4A36-A511-78E3F77FF900}" sibTransId="{686128F5-B455-4F6A-AB0A-9BEC921EA175}"/>
    <dgm:cxn modelId="{36FB076F-8C99-4AE5-ACE2-A49C37D3BFAD}" srcId="{7D5B3AB0-8A2F-4B47-9136-16FD27941789}" destId="{3A357751-7BD3-4D92-B6D1-84D492A6A0A1}" srcOrd="0" destOrd="0" parTransId="{6009127A-51FF-48E2-B631-5A68A55AE4DA}" sibTransId="{F60500F3-5D53-4186-9C06-C7EBF5673673}"/>
    <dgm:cxn modelId="{F5BF0875-E6BA-49C6-A579-16279DB6C845}" type="presOf" srcId="{54F40183-AE96-412E-89B6-E324E6204C56}" destId="{03B572E4-9BE9-4025-AEB0-56BD50D5078A}" srcOrd="0" destOrd="0" presId="urn:microsoft.com/office/officeart/2008/layout/LinedList"/>
    <dgm:cxn modelId="{E79DE29E-D966-4F74-A2D0-1850FC8B62E9}" type="presOf" srcId="{5FCF9BC8-0A93-4E4F-AB16-E195FB19151B}" destId="{5176FB2D-4D75-4799-B071-1C77938AD37D}" srcOrd="0" destOrd="0" presId="urn:microsoft.com/office/officeart/2008/layout/LinedList"/>
    <dgm:cxn modelId="{71839CA2-B50D-48A4-8DA1-929C8B505711}" type="presOf" srcId="{3A357751-7BD3-4D92-B6D1-84D492A6A0A1}" destId="{E2C4D705-579E-4A9C-B8AF-3E76D4F3B024}" srcOrd="0" destOrd="0" presId="urn:microsoft.com/office/officeart/2008/layout/LinedList"/>
    <dgm:cxn modelId="{FFDFFAAB-C293-4A49-8AA4-DA460A7BFC57}" srcId="{7D5B3AB0-8A2F-4B47-9136-16FD27941789}" destId="{5FCF9BC8-0A93-4E4F-AB16-E195FB19151B}" srcOrd="1" destOrd="0" parTransId="{15B98F18-743F-44B8-9527-FE9C251DF4DA}" sibTransId="{69AA7527-E2B0-414A-B18F-E7261FD4CDE9}"/>
    <dgm:cxn modelId="{06BC0CE8-7F6A-40B9-9CE6-CBE5AC3E1777}" srcId="{7D5B3AB0-8A2F-4B47-9136-16FD27941789}" destId="{59863A06-747E-45FC-8161-F9A92360A9C9}" srcOrd="3" destOrd="0" parTransId="{AA09B1A9-CF1F-4E8B-A994-57491F38A145}" sibTransId="{152A5030-8B0C-4E1B-A4BB-4DFB7058DBA2}"/>
    <dgm:cxn modelId="{5FA0458A-759B-42D6-8CD9-41228270B01A}" type="presParOf" srcId="{C93B8908-FA49-42C9-B454-9D9887522995}" destId="{64080BB3-99E5-4DE1-B8F3-96BA9BECB3CE}" srcOrd="0" destOrd="0" presId="urn:microsoft.com/office/officeart/2008/layout/LinedList"/>
    <dgm:cxn modelId="{BE4AE536-237F-459C-95A8-468307E5351E}" type="presParOf" srcId="{C93B8908-FA49-42C9-B454-9D9887522995}" destId="{4B56A4BC-C0F5-45C5-B214-6CFB5FF5A544}" srcOrd="1" destOrd="0" presId="urn:microsoft.com/office/officeart/2008/layout/LinedList"/>
    <dgm:cxn modelId="{A3A7248E-E3FE-4F4C-BE49-0719DD0597D0}" type="presParOf" srcId="{4B56A4BC-C0F5-45C5-B214-6CFB5FF5A544}" destId="{E2C4D705-579E-4A9C-B8AF-3E76D4F3B024}" srcOrd="0" destOrd="0" presId="urn:microsoft.com/office/officeart/2008/layout/LinedList"/>
    <dgm:cxn modelId="{708657A9-D021-4D06-A7AC-8F766C81885D}" type="presParOf" srcId="{4B56A4BC-C0F5-45C5-B214-6CFB5FF5A544}" destId="{CDAFDCFC-439B-46A0-89AA-A7318E3BD201}" srcOrd="1" destOrd="0" presId="urn:microsoft.com/office/officeart/2008/layout/LinedList"/>
    <dgm:cxn modelId="{A23172F1-6CD3-4DBC-906C-CA0E425F4D06}" type="presParOf" srcId="{C93B8908-FA49-42C9-B454-9D9887522995}" destId="{BE2215CF-8529-4EC3-9F2A-ADD1348E30F8}" srcOrd="2" destOrd="0" presId="urn:microsoft.com/office/officeart/2008/layout/LinedList"/>
    <dgm:cxn modelId="{38C3FF3D-8F4F-4F17-A587-1D60B8782BB9}" type="presParOf" srcId="{C93B8908-FA49-42C9-B454-9D9887522995}" destId="{1C2B399C-ABAC-4B63-AA20-37FCC3657654}" srcOrd="3" destOrd="0" presId="urn:microsoft.com/office/officeart/2008/layout/LinedList"/>
    <dgm:cxn modelId="{C0F6B1EB-9D34-483C-994A-83AD75E8BAF1}" type="presParOf" srcId="{1C2B399C-ABAC-4B63-AA20-37FCC3657654}" destId="{5176FB2D-4D75-4799-B071-1C77938AD37D}" srcOrd="0" destOrd="0" presId="urn:microsoft.com/office/officeart/2008/layout/LinedList"/>
    <dgm:cxn modelId="{6BA5B6D6-24B3-45DB-B9FD-5EE5114EF48F}" type="presParOf" srcId="{1C2B399C-ABAC-4B63-AA20-37FCC3657654}" destId="{A6812D79-A584-4EA7-8A8F-4F9AC59CA641}" srcOrd="1" destOrd="0" presId="urn:microsoft.com/office/officeart/2008/layout/LinedList"/>
    <dgm:cxn modelId="{1F3A4CBB-3CCD-4977-8B00-5E1BBA40299F}" type="presParOf" srcId="{C93B8908-FA49-42C9-B454-9D9887522995}" destId="{7F6EDF80-5845-490D-96C0-8781601A447B}" srcOrd="4" destOrd="0" presId="urn:microsoft.com/office/officeart/2008/layout/LinedList"/>
    <dgm:cxn modelId="{037B4771-CF11-4A49-B498-9CD8DA481AA5}" type="presParOf" srcId="{C93B8908-FA49-42C9-B454-9D9887522995}" destId="{53080E94-ABD0-42C3-A10F-5DB073BA7E9F}" srcOrd="5" destOrd="0" presId="urn:microsoft.com/office/officeart/2008/layout/LinedList"/>
    <dgm:cxn modelId="{FE2103DA-85F8-43CB-9E8E-CF9C938BAAAB}" type="presParOf" srcId="{53080E94-ABD0-42C3-A10F-5DB073BA7E9F}" destId="{03B572E4-9BE9-4025-AEB0-56BD50D5078A}" srcOrd="0" destOrd="0" presId="urn:microsoft.com/office/officeart/2008/layout/LinedList"/>
    <dgm:cxn modelId="{D38339DD-F816-44D7-B401-022FAFC0DA8A}" type="presParOf" srcId="{53080E94-ABD0-42C3-A10F-5DB073BA7E9F}" destId="{EA936C7C-B22F-485D-9C40-9A4A5011D09C}" srcOrd="1" destOrd="0" presId="urn:microsoft.com/office/officeart/2008/layout/LinedList"/>
    <dgm:cxn modelId="{1142B5E4-3EC7-4B3E-B7FD-C0404C42D796}" type="presParOf" srcId="{C93B8908-FA49-42C9-B454-9D9887522995}" destId="{2C5FEBE4-BE60-4F8C-9E34-4A4F343AEA70}" srcOrd="6" destOrd="0" presId="urn:microsoft.com/office/officeart/2008/layout/LinedList"/>
    <dgm:cxn modelId="{DC6DD21A-2362-45A3-BED9-69597FD28BE5}" type="presParOf" srcId="{C93B8908-FA49-42C9-B454-9D9887522995}" destId="{35F8D687-ED2C-4EE7-A7C7-D58AA21850D1}" srcOrd="7" destOrd="0" presId="urn:microsoft.com/office/officeart/2008/layout/LinedList"/>
    <dgm:cxn modelId="{463EDA72-5FBC-4959-B879-3C350773E0AD}" type="presParOf" srcId="{35F8D687-ED2C-4EE7-A7C7-D58AA21850D1}" destId="{40EA3737-1FA7-41E8-BFC3-E142C1FACF80}" srcOrd="0" destOrd="0" presId="urn:microsoft.com/office/officeart/2008/layout/LinedList"/>
    <dgm:cxn modelId="{60FA3BC9-402C-42BD-B79F-44700AC4B6E2}" type="presParOf" srcId="{35F8D687-ED2C-4EE7-A7C7-D58AA21850D1}" destId="{5847F184-E872-4E12-AE5D-5B5BE04EB75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080BB3-99E5-4DE1-B8F3-96BA9BECB3CE}">
      <dsp:nvSpPr>
        <dsp:cNvPr id="0" name=""/>
        <dsp:cNvSpPr/>
      </dsp:nvSpPr>
      <dsp:spPr>
        <a:xfrm>
          <a:off x="0" y="0"/>
          <a:ext cx="112922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C4D705-579E-4A9C-B8AF-3E76D4F3B024}">
      <dsp:nvSpPr>
        <dsp:cNvPr id="0" name=""/>
        <dsp:cNvSpPr/>
      </dsp:nvSpPr>
      <dsp:spPr>
        <a:xfrm>
          <a:off x="0" y="0"/>
          <a:ext cx="11292289" cy="1328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800" kern="1200">
              <a:cs typeface="Kalimati" panose="00000400000000000000" pitchFamily="2"/>
            </a:rPr>
            <a:t>काठमाडौं</a:t>
          </a:r>
          <a:r>
            <a:rPr lang="en-US" sz="2800" kern="1200">
              <a:cs typeface="Kalimati" panose="00000400000000000000" pitchFamily="2"/>
            </a:rPr>
            <a:t> </a:t>
          </a:r>
          <a:r>
            <a:rPr lang="ne-NP" sz="2800" kern="1200">
              <a:cs typeface="Kalimati" panose="00000400000000000000" pitchFamily="2"/>
            </a:rPr>
            <a:t>र</a:t>
          </a:r>
          <a:r>
            <a:rPr lang="en-US" sz="2800" kern="1200">
              <a:cs typeface="Kalimati" panose="00000400000000000000" pitchFamily="2"/>
            </a:rPr>
            <a:t> </a:t>
          </a:r>
          <a:r>
            <a:rPr lang="ne-NP" sz="2800" kern="1200">
              <a:cs typeface="Kalimati" panose="00000400000000000000" pitchFamily="2"/>
            </a:rPr>
            <a:t>सुर्खेत </a:t>
          </a:r>
          <a:r>
            <a:rPr lang="ne-NP" sz="2800" kern="1200" dirty="0">
              <a:cs typeface="Kalimati" panose="00000400000000000000" pitchFamily="2"/>
            </a:rPr>
            <a:t>हेलिकप्टर तयारी </a:t>
          </a:r>
          <a:r>
            <a:rPr lang="ne-NP" sz="2800" kern="1200">
              <a:cs typeface="Kalimati" panose="00000400000000000000" pitchFamily="2"/>
            </a:rPr>
            <a:t>अवस्थामा राखिएको </a:t>
          </a:r>
          <a:r>
            <a:rPr lang="ne-NP" sz="2800" kern="1200" dirty="0">
              <a:cs typeface="Kalimati" panose="00000400000000000000" pitchFamily="2"/>
            </a:rPr>
            <a:t>।</a:t>
          </a:r>
          <a:endParaRPr lang="en-US" sz="2800" kern="1200" dirty="0">
            <a:cs typeface="Kalimati" panose="00000400000000000000" pitchFamily="2"/>
          </a:endParaRPr>
        </a:p>
      </dsp:txBody>
      <dsp:txXfrm>
        <a:off x="0" y="0"/>
        <a:ext cx="11292289" cy="1328326"/>
      </dsp:txXfrm>
    </dsp:sp>
    <dsp:sp modelId="{BE2215CF-8529-4EC3-9F2A-ADD1348E30F8}">
      <dsp:nvSpPr>
        <dsp:cNvPr id="0" name=""/>
        <dsp:cNvSpPr/>
      </dsp:nvSpPr>
      <dsp:spPr>
        <a:xfrm>
          <a:off x="0" y="1328326"/>
          <a:ext cx="112922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76FB2D-4D75-4799-B071-1C77938AD37D}">
      <dsp:nvSpPr>
        <dsp:cNvPr id="0" name=""/>
        <dsp:cNvSpPr/>
      </dsp:nvSpPr>
      <dsp:spPr>
        <a:xfrm>
          <a:off x="0" y="1328326"/>
          <a:ext cx="11292289" cy="1328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800" kern="1200">
              <a:cs typeface="Kalimati" panose="00000400000000000000" pitchFamily="2"/>
            </a:rPr>
            <a:t>प्रदेश सरकारले तराईका जिल्लाहरुमा कम्तिमा ५ वटाका दरले रबर बोटहरु सुरक्षा निकायलाई उपलब्ध गराउने ।</a:t>
          </a:r>
          <a:endParaRPr lang="en-US" sz="2800" kern="1200">
            <a:cs typeface="Kalimati" panose="00000400000000000000" pitchFamily="2"/>
          </a:endParaRPr>
        </a:p>
      </dsp:txBody>
      <dsp:txXfrm>
        <a:off x="0" y="1328326"/>
        <a:ext cx="11292289" cy="1328326"/>
      </dsp:txXfrm>
    </dsp:sp>
    <dsp:sp modelId="{7F6EDF80-5845-490D-96C0-8781601A447B}">
      <dsp:nvSpPr>
        <dsp:cNvPr id="0" name=""/>
        <dsp:cNvSpPr/>
      </dsp:nvSpPr>
      <dsp:spPr>
        <a:xfrm>
          <a:off x="0" y="2656652"/>
          <a:ext cx="112922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B572E4-9BE9-4025-AEB0-56BD50D5078A}">
      <dsp:nvSpPr>
        <dsp:cNvPr id="0" name=""/>
        <dsp:cNvSpPr/>
      </dsp:nvSpPr>
      <dsp:spPr>
        <a:xfrm>
          <a:off x="0" y="2773545"/>
          <a:ext cx="11292289" cy="1328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800" kern="1200">
              <a:cs typeface="Kalimati" panose="00000400000000000000" pitchFamily="2"/>
            </a:rPr>
            <a:t>तीनवटै सुरक्षा निकायले प्रत्येक प्रदेशको राजधानीमा विपद् सहायताका लागि तालिम प्राप्त जनशक्तिलाई तयारी अवस्थामा राख्ने ।</a:t>
          </a:r>
          <a:endParaRPr lang="en-US" sz="2800" kern="1200">
            <a:cs typeface="Kalimati" panose="00000400000000000000" pitchFamily="2"/>
          </a:endParaRPr>
        </a:p>
      </dsp:txBody>
      <dsp:txXfrm>
        <a:off x="0" y="2773545"/>
        <a:ext cx="11292289" cy="1328326"/>
      </dsp:txXfrm>
    </dsp:sp>
    <dsp:sp modelId="{2C5FEBE4-BE60-4F8C-9E34-4A4F343AEA70}">
      <dsp:nvSpPr>
        <dsp:cNvPr id="0" name=""/>
        <dsp:cNvSpPr/>
      </dsp:nvSpPr>
      <dsp:spPr>
        <a:xfrm>
          <a:off x="0" y="3984978"/>
          <a:ext cx="112922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EA3737-1FA7-41E8-BFC3-E142C1FACF80}">
      <dsp:nvSpPr>
        <dsp:cNvPr id="0" name=""/>
        <dsp:cNvSpPr/>
      </dsp:nvSpPr>
      <dsp:spPr>
        <a:xfrm>
          <a:off x="0" y="3984978"/>
          <a:ext cx="11292289" cy="1328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800" kern="1200">
              <a:cs typeface="Kalimati" panose="00000400000000000000" pitchFamily="2"/>
            </a:rPr>
            <a:t>भण्डारण केन्द्रबाट जिल्लासम्म राहत सामाग्री पुर्याउनका लागि प्रादेशिक आपतकालीन कार्य सञ्चालन केन्द्रले गर्ने व्यवस्था मिलाउने ।</a:t>
          </a:r>
          <a:endParaRPr lang="en-US" sz="2800" kern="1200">
            <a:cs typeface="Kalimati" panose="00000400000000000000" pitchFamily="2"/>
          </a:endParaRPr>
        </a:p>
      </dsp:txBody>
      <dsp:txXfrm>
        <a:off x="0" y="3984978"/>
        <a:ext cx="11292289" cy="1328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B217B-164D-4C68-A3A4-FE4AF8BD7097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6C507-2609-4801-AC02-7919312DD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26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03326-DC08-4A1B-93CD-583459C2A2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D76566-9AC9-4CD5-94AD-DF15408FD5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92344F-AA68-43D5-829E-12506D3F9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6BB4-8BAB-4F9D-9FC1-7809FBADE173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3C2B5-FFF3-4CA6-B0C6-4E52ADEA7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F85D8-C773-4D35-B46C-61AEDB2A6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EBAD-D4DC-4E39-9F71-DB59BC309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82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1FA79-7AC0-4F97-8A6E-B012DDCDC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50D49F-0626-4615-9ECC-213E997540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EFC19-04A3-4833-A0CA-D602CF950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6BB4-8BAB-4F9D-9FC1-7809FBADE173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20B9E-2778-4909-A4B5-E59852526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5EF68-D3DB-444E-9D35-12305CB64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EBAD-D4DC-4E39-9F71-DB59BC309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691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F91061-33E8-47D5-8DF7-31BF9386D6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0D760D-0650-4B46-97FB-C1C9954150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25A822-6F04-42F1-BCDA-C69B4816C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6BB4-8BAB-4F9D-9FC1-7809FBADE173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149DD-BEA8-424B-A73D-429A32CA3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A5FEF-20A7-46D8-A8AE-DFF33F441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EBAD-D4DC-4E39-9F71-DB59BC309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968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3CA4A-D019-47CA-95B2-080D97E09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E25B4-9BDF-4AEC-97DC-AB14233CF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F2E45-B9F1-4FEC-A2A9-00E121A70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6BB4-8BAB-4F9D-9FC1-7809FBADE173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86EB9-D0A9-4807-BB9A-1732CE50E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BDC51-D3F3-4027-A714-1460AC14A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EBAD-D4DC-4E39-9F71-DB59BC309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85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13F94-21AB-42F3-BCC0-93CDFFA96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3DFC5B-EDE2-4696-943A-9EA5740BD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F963C-0BE9-4033-B628-FAFC41A67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6BB4-8BAB-4F9D-9FC1-7809FBADE173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FA3A6-33E5-4298-ACCF-F829B1630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B82A0-3A2A-48A0-8A01-D13071ADD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EBAD-D4DC-4E39-9F71-DB59BC309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22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34684-3CFF-405B-BA06-7C4036403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B6497-B42A-49B2-AE9E-78496F73EB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15410-A28F-4102-A216-F8330A0985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B2F9D0-F95C-4C97-989F-ABC826B52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6BB4-8BAB-4F9D-9FC1-7809FBADE173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D23E2D-A13E-4A00-8487-BA8EBD61F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B9D0F1-0B49-47BB-AD3F-341841BE6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EBAD-D4DC-4E39-9F71-DB59BC309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47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18F69-6B5A-4976-972C-7A00F42C7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A3361B-B1B9-438D-B9CA-D8DA4C049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7E0898-549D-40CA-BA2C-83E40A748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83555D-EB8D-4353-A9CD-9C6372A963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5D7AC2-590C-4FC0-B1DB-61B0433B59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CAD325-3724-4C8C-A6C8-A01A4A01E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6BB4-8BAB-4F9D-9FC1-7809FBADE173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E8C31B-A49E-43E7-8720-C15782B7B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412A96-C420-4C9F-AE5D-81DC5EAE8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EBAD-D4DC-4E39-9F71-DB59BC309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39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E2E2A-D3BD-43E4-B0F7-0C7AC3026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FE5C0A-1564-4339-B53C-28C6BC879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6BB4-8BAB-4F9D-9FC1-7809FBADE173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5E470-E85E-4543-8D0D-079483702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482C-E028-4291-9825-96790474A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EBAD-D4DC-4E39-9F71-DB59BC309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06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D17408-E127-4956-85B7-F77EE41BB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6BB4-8BAB-4F9D-9FC1-7809FBADE173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E26AE1-979F-4A23-918A-684602677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A2083A-A38F-45C1-BDB8-B5D019733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EBAD-D4DC-4E39-9F71-DB59BC309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34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4F3F8-6B7C-45B4-BF88-940CAD927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241AF-8FD0-4154-975F-76F6C6E61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04316-B40E-49C6-ADB3-ADB6F2D34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FDF2B7-8A1E-4D91-8A47-D6D706D29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6BB4-8BAB-4F9D-9FC1-7809FBADE173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ADAF9E-7689-4ADC-88C1-0321873BB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FB9B3A-7BB7-43DD-9DEE-B0CE1DD47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EBAD-D4DC-4E39-9F71-DB59BC309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89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C565B-BE9C-4659-A00A-745763E75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C3F91A-23DF-4476-B03D-72E7AB6626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6B14D0-45E6-4BE8-920A-905C29D6BA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C326BE-3ADE-4937-A698-596DA7AF4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6BB4-8BAB-4F9D-9FC1-7809FBADE173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37549A-2DAF-4200-9F25-47834301C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30E747-C8A6-439E-B28F-CD151E431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EBAD-D4DC-4E39-9F71-DB59BC309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79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21E79C-25A3-49DE-8378-78EE69CA7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BC056A-E3F6-4162-8C9A-5D1D78884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6E261-4FF9-4946-B68D-9A37E3D443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F6BB4-8BAB-4F9D-9FC1-7809FBADE173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12758-7921-4FB2-9F3C-112271076B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20A20-0D61-4864-ABE4-C4981FFF6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9EBAD-D4DC-4E39-9F71-DB59BC309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19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8507929-CE88-44CA-8CBC-753791749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5570" y="299257"/>
            <a:ext cx="4804757" cy="655874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e-NP" sz="2800">
                <a:solidFill>
                  <a:schemeClr val="accent1"/>
                </a:solidFill>
                <a:cs typeface="Kalimati" panose="00000400000000000000" pitchFamily="2"/>
              </a:rPr>
              <a:t>मनसुन पूर्वतयारी तथा प्रतिकार्य  कार्ययोजनाका सम्बन्धमा छलफल</a:t>
            </a:r>
            <a:endParaRPr lang="en-US" sz="2800">
              <a:solidFill>
                <a:schemeClr val="accent1"/>
              </a:solidFill>
              <a:cs typeface="Kalimati" panose="00000400000000000000" pitchFamily="2"/>
            </a:endParaRPr>
          </a:p>
          <a:p>
            <a:pPr>
              <a:lnSpc>
                <a:spcPct val="150000"/>
              </a:lnSpc>
            </a:pPr>
            <a:r>
              <a:rPr lang="ne-NP" sz="5400">
                <a:solidFill>
                  <a:srgbClr val="C00000"/>
                </a:solidFill>
                <a:cs typeface="Kalimati" panose="00000400000000000000" pitchFamily="2"/>
              </a:rPr>
              <a:t>मधेश प्रदेश</a:t>
            </a:r>
          </a:p>
          <a:p>
            <a:pPr>
              <a:lnSpc>
                <a:spcPct val="100000"/>
              </a:lnSpc>
            </a:pPr>
            <a:r>
              <a:rPr lang="ne-NP" sz="2800">
                <a:solidFill>
                  <a:schemeClr val="accent2"/>
                </a:solidFill>
                <a:cs typeface="Kalimati" panose="00000400000000000000" pitchFamily="2"/>
              </a:rPr>
              <a:t>डा डिजन भट्टराई</a:t>
            </a:r>
          </a:p>
          <a:p>
            <a:pPr>
              <a:lnSpc>
                <a:spcPct val="100000"/>
              </a:lnSpc>
            </a:pPr>
            <a:r>
              <a:rPr lang="ne-NP" sz="2800">
                <a:solidFill>
                  <a:schemeClr val="accent2"/>
                </a:solidFill>
                <a:cs typeface="Kalimati" panose="00000400000000000000" pitchFamily="2"/>
              </a:rPr>
              <a:t>उपसचिव एवम् प्रवक्ता</a:t>
            </a:r>
          </a:p>
          <a:p>
            <a:pPr>
              <a:lnSpc>
                <a:spcPct val="150000"/>
              </a:lnSpc>
            </a:pPr>
            <a:r>
              <a:rPr lang="ne-NP" sz="2000">
                <a:solidFill>
                  <a:schemeClr val="accent1"/>
                </a:solidFill>
                <a:cs typeface="Kalimati" panose="00000400000000000000" pitchFamily="2"/>
              </a:rPr>
              <a:t>रा वि जो न्यू तथा व्यवस्थापन प्राधिकरण</a:t>
            </a:r>
            <a:r>
              <a:rPr lang="ne-NP" sz="2800">
                <a:solidFill>
                  <a:srgbClr val="FF0000"/>
                </a:solidFill>
                <a:cs typeface="Kalimati" panose="00000400000000000000" pitchFamily="2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ne-NP" sz="2800">
                <a:solidFill>
                  <a:srgbClr val="FF0000"/>
                </a:solidFill>
                <a:cs typeface="Kalimati" panose="00000400000000000000" pitchFamily="2"/>
              </a:rPr>
              <a:t>मिति २०८१।०३।</a:t>
            </a:r>
            <a:r>
              <a:rPr lang="ne-NP" sz="2800">
                <a:solidFill>
                  <a:srgbClr val="FF0000"/>
                </a:solidFill>
                <a:latin typeface="Preeti" pitchFamily="2" charset="0"/>
                <a:cs typeface="Kalimati" panose="00000400000000000000" pitchFamily="2"/>
              </a:rPr>
              <a:t>०४</a:t>
            </a:r>
            <a:endParaRPr lang="en-US" sz="2800">
              <a:solidFill>
                <a:srgbClr val="FF0000"/>
              </a:solidFill>
              <a:cs typeface="Kalimati" panose="00000400000000000000" pitchFamily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849F2A-62E0-4FD3-9767-98CE96AB1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304">
            <a:off x="436969" y="258771"/>
            <a:ext cx="4633573" cy="59640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F36EF9-7CB5-4FA6-90F9-8987622BD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755" y="299257"/>
            <a:ext cx="4470217" cy="588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90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915" y="296387"/>
            <a:ext cx="10919404" cy="235705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ne-NP" sz="2600">
                <a:solidFill>
                  <a:srgbClr val="2C6220"/>
                </a:solidFill>
                <a:ea typeface="+mn-ea"/>
                <a:cs typeface="Kalimati" panose="00000400000000000000" pitchFamily="2"/>
              </a:rPr>
              <a:t>मनसुनजन्य विपद्को प्रतिकार्यका लागि तत्काल गरिएका कार्यहरु</a:t>
            </a:r>
            <a:endParaRPr lang="en-US" sz="2600">
              <a:solidFill>
                <a:srgbClr val="2C6220"/>
              </a:solidFill>
              <a:ea typeface="+mn-ea"/>
              <a:cs typeface="Kalimati" panose="00000400000000000000" pitchFamily="2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ne-NP" sz="2200">
                <a:cs typeface="Kalimati" panose="00000400000000000000" pitchFamily="2"/>
              </a:rPr>
              <a:t>ढुंगा</a:t>
            </a:r>
            <a:r>
              <a:rPr lang="ne-NP" sz="2200" dirty="0">
                <a:cs typeface="Kalimati" panose="00000400000000000000" pitchFamily="2"/>
              </a:rPr>
              <a:t>, गिटी, बालुवा थुप्रिएर जोखिममा रहेका भौतिक संरचना (पुल, पुलेसा, सडक) हरुको सुरक्षाका लागि तत्काल थुप्रिएका सामग्रीहरु नियमानुसार </a:t>
            </a:r>
            <a:r>
              <a:rPr lang="ne-NP" sz="2200">
                <a:cs typeface="Kalimati" panose="00000400000000000000" pitchFamily="2"/>
              </a:rPr>
              <a:t>हटाउने व्यवस्थाका लागि भौतिक पूर्वाधार तथा यातायात मन्त्रालय</a:t>
            </a:r>
            <a:r>
              <a:rPr lang="en-US" sz="2200">
                <a:cs typeface="Kalimati" panose="00000400000000000000" pitchFamily="2"/>
              </a:rPr>
              <a:t>,</a:t>
            </a:r>
            <a:r>
              <a:rPr lang="ne-NP" sz="2200">
                <a:cs typeface="Kalimati" panose="00000400000000000000" pitchFamily="2"/>
              </a:rPr>
              <a:t> </a:t>
            </a:r>
            <a:r>
              <a:rPr lang="ne-NP" sz="2200" dirty="0">
                <a:cs typeface="Kalimati" panose="00000400000000000000" pitchFamily="2"/>
              </a:rPr>
              <a:t>स्थानीय तह र जिल्ला विपद् व्यवस्थापन </a:t>
            </a:r>
            <a:r>
              <a:rPr lang="ne-NP" sz="2200">
                <a:cs typeface="Kalimati" panose="00000400000000000000" pitchFamily="2"/>
              </a:rPr>
              <a:t>समितिले गर्नु पर्ने</a:t>
            </a:r>
            <a:r>
              <a:rPr lang="en-US" sz="2200">
                <a:cs typeface="Kalimati" panose="00000400000000000000" pitchFamily="2"/>
              </a:rPr>
              <a:t>,</a:t>
            </a:r>
            <a:r>
              <a:rPr lang="ne-NP" sz="2200">
                <a:cs typeface="Kalimati" panose="00000400000000000000" pitchFamily="2"/>
              </a:rPr>
              <a:t> सोका लागि सम्बन्धित निकायलाई अनुरोध गरिएको।</a:t>
            </a:r>
            <a:endParaRPr lang="ne-NP" sz="2200" dirty="0">
              <a:cs typeface="Kalimati" panose="00000400000000000000" pitchFamily="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5C7AD9-318E-3C8E-B40A-9D8AB24AC1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73" t="11116" b="27126"/>
          <a:stretch/>
        </p:blipFill>
        <p:spPr>
          <a:xfrm>
            <a:off x="6283996" y="3428999"/>
            <a:ext cx="5228280" cy="30274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4AC5E1-65D3-9BBC-9AD4-656BB6E527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050" r="6318" b="23349"/>
          <a:stretch/>
        </p:blipFill>
        <p:spPr>
          <a:xfrm>
            <a:off x="652752" y="3429000"/>
            <a:ext cx="5529862" cy="30274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DCDA18-9640-4A6B-833C-ACA066FD4752}"/>
              </a:ext>
            </a:extLst>
          </p:cNvPr>
          <p:cNvSpPr txBox="1"/>
          <p:nvPr/>
        </p:nvSpPr>
        <p:spPr>
          <a:xfrm>
            <a:off x="754134" y="5817643"/>
            <a:ext cx="24689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cs typeface="Kalimati" panose="00000400000000000000" pitchFamily="2"/>
              </a:defRPr>
            </a:lvl1pPr>
          </a:lstStyle>
          <a:p>
            <a:r>
              <a:rPr lang="ne-NP" b="1" dirty="0"/>
              <a:t>सुख्खा याममा महुली नदी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FD071E-5C65-E623-6A64-523E569EC570}"/>
              </a:ext>
            </a:extLst>
          </p:cNvPr>
          <p:cNvSpPr txBox="1"/>
          <p:nvPr/>
        </p:nvSpPr>
        <p:spPr>
          <a:xfrm>
            <a:off x="6387011" y="5817643"/>
            <a:ext cx="22589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e-NP" b="1" dirty="0">
                <a:cs typeface="Kalimati" panose="00000400000000000000" pitchFamily="2"/>
              </a:rPr>
              <a:t>वर्षा याममा महुली नदी</a:t>
            </a:r>
            <a:endParaRPr lang="en-US" b="1" dirty="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609362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7064577-AFE5-511C-B4C6-6556F2B70E25}"/>
              </a:ext>
            </a:extLst>
          </p:cNvPr>
          <p:cNvGraphicFramePr>
            <a:graphicFrameLocks/>
          </p:cNvGraphicFramePr>
          <p:nvPr/>
        </p:nvGraphicFramePr>
        <p:xfrm>
          <a:off x="882126" y="1085978"/>
          <a:ext cx="1044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8420BFB-DF82-066C-4335-7D7814D1F5FD}"/>
              </a:ext>
            </a:extLst>
          </p:cNvPr>
          <p:cNvSpPr txBox="1"/>
          <p:nvPr/>
        </p:nvSpPr>
        <p:spPr>
          <a:xfrm>
            <a:off x="1469783" y="215875"/>
            <a:ext cx="91037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e-NP" sz="3200" b="1">
                <a:solidFill>
                  <a:srgbClr val="2C6220"/>
                </a:solidFill>
                <a:latin typeface="Calibri Light" panose="020F0302020204030204"/>
                <a:cs typeface="Kalimati" panose="00000400000000000000" pitchFamily="2"/>
              </a:rPr>
              <a:t>देशभर मनसुनजन्य घट्नाका कारण भएको मानवीय क्षति</a:t>
            </a:r>
            <a:endParaRPr lang="en-GB" sz="3200" b="1" dirty="0">
              <a:solidFill>
                <a:srgbClr val="2C6220"/>
              </a:solidFill>
              <a:latin typeface="Calibri Light" panose="020F0302020204030204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774930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420BFB-DF82-066C-4335-7D7814D1F5FD}"/>
              </a:ext>
            </a:extLst>
          </p:cNvPr>
          <p:cNvSpPr txBox="1"/>
          <p:nvPr/>
        </p:nvSpPr>
        <p:spPr>
          <a:xfrm>
            <a:off x="1740505" y="324035"/>
            <a:ext cx="8533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e-NP" sz="3200" b="1">
                <a:solidFill>
                  <a:srgbClr val="2C6220"/>
                </a:solidFill>
                <a:latin typeface="Calibri Light" panose="020F0302020204030204"/>
                <a:cs typeface="Kalimati" panose="00000400000000000000" pitchFamily="2"/>
              </a:rPr>
              <a:t>देशभर मनसुनजन्य घट्नाका कारण प्रभावित परिवार </a:t>
            </a:r>
            <a:endParaRPr lang="en-GB" sz="3200" b="1" dirty="0">
              <a:solidFill>
                <a:srgbClr val="2C6220"/>
              </a:solidFill>
              <a:latin typeface="Calibri Light" panose="020F0302020204030204"/>
              <a:cs typeface="Kalimati" panose="00000400000000000000" pitchFamily="2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97F0AED-7EF9-4373-A929-4386005E85BA}"/>
              </a:ext>
            </a:extLst>
          </p:cNvPr>
          <p:cNvGraphicFramePr>
            <a:graphicFrameLocks/>
          </p:cNvGraphicFramePr>
          <p:nvPr/>
        </p:nvGraphicFramePr>
        <p:xfrm>
          <a:off x="711601" y="1142399"/>
          <a:ext cx="10784982" cy="5391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349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BE186D2D-35DD-4CC1-B98C-848FA167D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6838" y="1525810"/>
            <a:ext cx="10875793" cy="50451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6EFD05-5C6D-47D4-8916-9C311C353155}"/>
              </a:ext>
            </a:extLst>
          </p:cNvPr>
          <p:cNvSpPr txBox="1"/>
          <p:nvPr/>
        </p:nvSpPr>
        <p:spPr>
          <a:xfrm>
            <a:off x="741890" y="706168"/>
            <a:ext cx="8657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e-NP" sz="2800" b="1">
                <a:solidFill>
                  <a:srgbClr val="2C6220"/>
                </a:solidFill>
                <a:latin typeface="Calibri Light" panose="020F0302020204030204"/>
                <a:cs typeface="Kalimati" panose="00000400000000000000" pitchFamily="2"/>
              </a:rPr>
              <a:t>देशभर बाढीका घटनाका सापेक्षतामा मानवीय क्षतिको प्रवृत्ति</a:t>
            </a:r>
            <a:endParaRPr lang="en-GB" sz="2800" b="1" dirty="0">
              <a:solidFill>
                <a:srgbClr val="2C6220"/>
              </a:solidFill>
              <a:latin typeface="Calibri Light" panose="020F0302020204030204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67212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FE1930-B909-47FC-85DA-264675025B22}"/>
              </a:ext>
            </a:extLst>
          </p:cNvPr>
          <p:cNvSpPr txBox="1"/>
          <p:nvPr/>
        </p:nvSpPr>
        <p:spPr>
          <a:xfrm>
            <a:off x="892139" y="3126609"/>
            <a:ext cx="10407721" cy="1103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e-NP" sz="3600" b="1">
                <a:solidFill>
                  <a:srgbClr val="2C6220"/>
                </a:solidFill>
                <a:latin typeface="Calibri Light" panose="020F0302020204030204"/>
                <a:cs typeface="Kalimati" panose="00000400000000000000" pitchFamily="2"/>
              </a:rPr>
              <a:t>मधेशमा २०८० मा मनसुनजन्य घटनाबाट भएको क्षतिको अवस्था</a:t>
            </a:r>
            <a:endParaRPr lang="en-US" sz="3600" b="1" dirty="0">
              <a:solidFill>
                <a:srgbClr val="2C6220"/>
              </a:solidFill>
              <a:latin typeface="Calibri Light" panose="020F0302020204030204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174772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B231EB-5EB5-48D6-BA46-6CEE67D03B0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1"/>
          <a:stretch/>
        </p:blipFill>
        <p:spPr bwMode="auto">
          <a:xfrm>
            <a:off x="318499" y="1017142"/>
            <a:ext cx="11373492" cy="56456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4497AC-5D29-4E52-AE5D-BA42B4BEEA94}"/>
              </a:ext>
            </a:extLst>
          </p:cNvPr>
          <p:cNvSpPr txBox="1"/>
          <p:nvPr/>
        </p:nvSpPr>
        <p:spPr>
          <a:xfrm>
            <a:off x="1695236" y="544913"/>
            <a:ext cx="9246741" cy="604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e-NP" sz="3600" b="1">
                <a:solidFill>
                  <a:srgbClr val="2C6220"/>
                </a:solidFill>
                <a:latin typeface="Calibri Light" panose="020F0302020204030204"/>
                <a:cs typeface="Kalimati" panose="00000400000000000000" pitchFamily="2"/>
              </a:rPr>
              <a:t>२०८० मा मनसुनजन्य मनसुन अवधिभर कुल वर्षा</a:t>
            </a:r>
            <a:endParaRPr lang="en-US" sz="3600" b="1" dirty="0">
              <a:solidFill>
                <a:srgbClr val="2C6220"/>
              </a:solidFill>
              <a:latin typeface="Calibri Light" panose="020F0302020204030204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310544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7F8485B-8327-477B-A486-F4E0FB395012}"/>
              </a:ext>
            </a:extLst>
          </p:cNvPr>
          <p:cNvGraphicFramePr>
            <a:graphicFrameLocks noGrp="1"/>
          </p:cNvGraphicFramePr>
          <p:nvPr/>
        </p:nvGraphicFramePr>
        <p:xfrm>
          <a:off x="632494" y="1637414"/>
          <a:ext cx="10988892" cy="48497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2182">
                  <a:extLst>
                    <a:ext uri="{9D8B030D-6E8A-4147-A177-3AD203B41FA5}">
                      <a16:colId xmlns:a16="http://schemas.microsoft.com/office/drawing/2014/main" val="3953560658"/>
                    </a:ext>
                  </a:extLst>
                </a:gridCol>
                <a:gridCol w="1676368">
                  <a:extLst>
                    <a:ext uri="{9D8B030D-6E8A-4147-A177-3AD203B41FA5}">
                      <a16:colId xmlns:a16="http://schemas.microsoft.com/office/drawing/2014/main" val="2521188827"/>
                    </a:ext>
                  </a:extLst>
                </a:gridCol>
                <a:gridCol w="1547307">
                  <a:extLst>
                    <a:ext uri="{9D8B030D-6E8A-4147-A177-3AD203B41FA5}">
                      <a16:colId xmlns:a16="http://schemas.microsoft.com/office/drawing/2014/main" val="3540959234"/>
                    </a:ext>
                  </a:extLst>
                </a:gridCol>
                <a:gridCol w="1419680">
                  <a:extLst>
                    <a:ext uri="{9D8B030D-6E8A-4147-A177-3AD203B41FA5}">
                      <a16:colId xmlns:a16="http://schemas.microsoft.com/office/drawing/2014/main" val="1594289824"/>
                    </a:ext>
                  </a:extLst>
                </a:gridCol>
                <a:gridCol w="1419680">
                  <a:extLst>
                    <a:ext uri="{9D8B030D-6E8A-4147-A177-3AD203B41FA5}">
                      <a16:colId xmlns:a16="http://schemas.microsoft.com/office/drawing/2014/main" val="3166403158"/>
                    </a:ext>
                  </a:extLst>
                </a:gridCol>
                <a:gridCol w="3223675">
                  <a:extLst>
                    <a:ext uri="{9D8B030D-6E8A-4147-A177-3AD203B41FA5}">
                      <a16:colId xmlns:a16="http://schemas.microsoft.com/office/drawing/2014/main" val="3546832423"/>
                    </a:ext>
                  </a:extLst>
                </a:gridCol>
              </a:tblGrid>
              <a:tr h="9699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400">
                          <a:effectLst/>
                          <a:cs typeface="Kalimati" panose="00000400000000000000" pitchFamily="2"/>
                        </a:rPr>
                        <a:t>विपद्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400">
                          <a:effectLst/>
                          <a:cs typeface="Kalimati" panose="00000400000000000000" pitchFamily="2"/>
                        </a:rPr>
                        <a:t>संख्या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400">
                          <a:effectLst/>
                          <a:cs typeface="Kalimati" panose="00000400000000000000" pitchFamily="2"/>
                        </a:rPr>
                        <a:t>मृत्यु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400">
                          <a:effectLst/>
                          <a:cs typeface="Kalimati" panose="00000400000000000000" pitchFamily="2"/>
                        </a:rPr>
                        <a:t>बेपत्ता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400">
                          <a:effectLst/>
                          <a:cs typeface="Kalimati" panose="00000400000000000000" pitchFamily="2"/>
                        </a:rPr>
                        <a:t>घाईते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3550" algn="l"/>
                        </a:tabLst>
                      </a:pPr>
                      <a:r>
                        <a:rPr lang="ne-NP" sz="2400">
                          <a:effectLst/>
                          <a:cs typeface="Kalimati" panose="00000400000000000000" pitchFamily="2"/>
                        </a:rPr>
                        <a:t>प्रभावित परिवार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8835273"/>
                  </a:ext>
                </a:extLst>
              </a:tr>
              <a:tr h="96995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400">
                          <a:effectLst/>
                          <a:cs typeface="Kalimati" panose="00000400000000000000" pitchFamily="2"/>
                        </a:rPr>
                        <a:t>पहिरो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400">
                          <a:effectLst/>
                          <a:cs typeface="Kalimati" panose="00000400000000000000" pitchFamily="2"/>
                        </a:rPr>
                        <a:t>४५९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400">
                          <a:effectLst/>
                          <a:cs typeface="Kalimati" panose="00000400000000000000" pitchFamily="2"/>
                        </a:rPr>
                        <a:t>४५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400">
                          <a:effectLst/>
                          <a:cs typeface="Kalimati" panose="00000400000000000000" pitchFamily="2"/>
                        </a:rPr>
                        <a:t>९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400">
                          <a:effectLst/>
                          <a:cs typeface="Kalimati" panose="00000400000000000000" pitchFamily="2"/>
                        </a:rPr>
                        <a:t>५०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400">
                          <a:effectLst/>
                          <a:cs typeface="Kalimati" panose="00000400000000000000" pitchFamily="2"/>
                        </a:rPr>
                        <a:t>१९४८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714395"/>
                  </a:ext>
                </a:extLst>
              </a:tr>
              <a:tr h="96995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400">
                          <a:effectLst/>
                          <a:cs typeface="Kalimati" panose="00000400000000000000" pitchFamily="2"/>
                        </a:rPr>
                        <a:t>बाढी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400">
                          <a:effectLst/>
                          <a:cs typeface="Kalimati" panose="00000400000000000000" pitchFamily="2"/>
                        </a:rPr>
                        <a:t>१४२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400">
                          <a:effectLst/>
                          <a:cs typeface="Kalimati" panose="00000400000000000000" pitchFamily="2"/>
                        </a:rPr>
                        <a:t>१६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400">
                          <a:effectLst/>
                          <a:cs typeface="Kalimati" panose="00000400000000000000" pitchFamily="2"/>
                        </a:rPr>
                        <a:t>२१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400">
                          <a:effectLst/>
                          <a:cs typeface="Kalimati" panose="00000400000000000000" pitchFamily="2"/>
                        </a:rPr>
                        <a:t>७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400">
                          <a:effectLst/>
                          <a:cs typeface="Kalimati" panose="00000400000000000000" pitchFamily="2"/>
                        </a:rPr>
                        <a:t>३७२६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442880"/>
                  </a:ext>
                </a:extLst>
              </a:tr>
              <a:tr h="96995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400">
                          <a:effectLst/>
                          <a:cs typeface="Kalimati" panose="00000400000000000000" pitchFamily="2"/>
                        </a:rPr>
                        <a:t>भारी वर्षा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400">
                          <a:effectLst/>
                          <a:cs typeface="Kalimati" panose="00000400000000000000" pitchFamily="2"/>
                        </a:rPr>
                        <a:t>१६८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400">
                          <a:effectLst/>
                          <a:cs typeface="Kalimati" panose="00000400000000000000" pitchFamily="2"/>
                        </a:rPr>
                        <a:t>२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400">
                          <a:effectLst/>
                          <a:cs typeface="Kalimati" panose="00000400000000000000" pitchFamily="2"/>
                        </a:rPr>
                        <a:t>०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400">
                          <a:effectLst/>
                          <a:cs typeface="Kalimati" panose="00000400000000000000" pitchFamily="2"/>
                        </a:rPr>
                        <a:t>१२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400">
                          <a:effectLst/>
                          <a:cs typeface="Kalimati" panose="00000400000000000000" pitchFamily="2"/>
                        </a:rPr>
                        <a:t>२६३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112623"/>
                  </a:ext>
                </a:extLst>
              </a:tr>
              <a:tr h="96995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400">
                          <a:effectLst/>
                          <a:cs typeface="Kalimati" panose="00000400000000000000" pitchFamily="2"/>
                        </a:rPr>
                        <a:t>जम्मा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400">
                          <a:effectLst/>
                          <a:cs typeface="Kalimati" panose="00000400000000000000" pitchFamily="2"/>
                        </a:rPr>
                        <a:t>७६९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400">
                          <a:effectLst/>
                          <a:cs typeface="Kalimati" panose="00000400000000000000" pitchFamily="2"/>
                        </a:rPr>
                        <a:t>६३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400">
                          <a:effectLst/>
                          <a:cs typeface="Kalimati" panose="00000400000000000000" pitchFamily="2"/>
                        </a:rPr>
                        <a:t>३०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400">
                          <a:effectLst/>
                          <a:cs typeface="Kalimati" panose="00000400000000000000" pitchFamily="2"/>
                        </a:rPr>
                        <a:t>६९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400">
                          <a:effectLst/>
                          <a:cs typeface="Kalimati" panose="00000400000000000000" pitchFamily="2"/>
                        </a:rPr>
                        <a:t>५९३७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966164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DD8115A4-F7D4-4014-92E0-C5DAE208A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62519"/>
            <a:ext cx="175835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9238C6-4318-4EB4-88E4-83B9A3BCF4DA}"/>
              </a:ext>
            </a:extLst>
          </p:cNvPr>
          <p:cNvSpPr txBox="1"/>
          <p:nvPr/>
        </p:nvSpPr>
        <p:spPr>
          <a:xfrm>
            <a:off x="350873" y="671254"/>
            <a:ext cx="107495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e-NP" sz="3600" b="1">
                <a:solidFill>
                  <a:srgbClr val="2C6220"/>
                </a:solidFill>
                <a:latin typeface="Calibri Light" panose="020F0302020204030204"/>
                <a:cs typeface="Kalimati" panose="00000400000000000000" pitchFamily="2"/>
              </a:rPr>
              <a:t>देशभर मनसुनजन्य घट्नाका कारण भएको क्षतिको अवस्था</a:t>
            </a:r>
            <a:endParaRPr lang="en-GB" sz="3600" b="1" dirty="0">
              <a:solidFill>
                <a:srgbClr val="2C6220"/>
              </a:solidFill>
              <a:latin typeface="Calibri Light" panose="020F0302020204030204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772199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F58568F-4F0D-4964-90B8-0CF9B0BFBE02}"/>
              </a:ext>
            </a:extLst>
          </p:cNvPr>
          <p:cNvGraphicFramePr>
            <a:graphicFrameLocks noGrp="1"/>
          </p:cNvGraphicFramePr>
          <p:nvPr/>
        </p:nvGraphicFramePr>
        <p:xfrm>
          <a:off x="157536" y="1335640"/>
          <a:ext cx="11709116" cy="50656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0885">
                  <a:extLst>
                    <a:ext uri="{9D8B030D-6E8A-4147-A177-3AD203B41FA5}">
                      <a16:colId xmlns:a16="http://schemas.microsoft.com/office/drawing/2014/main" val="886281387"/>
                    </a:ext>
                  </a:extLst>
                </a:gridCol>
                <a:gridCol w="1562219">
                  <a:extLst>
                    <a:ext uri="{9D8B030D-6E8A-4147-A177-3AD203B41FA5}">
                      <a16:colId xmlns:a16="http://schemas.microsoft.com/office/drawing/2014/main" val="1369425050"/>
                    </a:ext>
                  </a:extLst>
                </a:gridCol>
                <a:gridCol w="1057502">
                  <a:extLst>
                    <a:ext uri="{9D8B030D-6E8A-4147-A177-3AD203B41FA5}">
                      <a16:colId xmlns:a16="http://schemas.microsoft.com/office/drawing/2014/main" val="2360322281"/>
                    </a:ext>
                  </a:extLst>
                </a:gridCol>
                <a:gridCol w="1189691">
                  <a:extLst>
                    <a:ext uri="{9D8B030D-6E8A-4147-A177-3AD203B41FA5}">
                      <a16:colId xmlns:a16="http://schemas.microsoft.com/office/drawing/2014/main" val="2044294828"/>
                    </a:ext>
                  </a:extLst>
                </a:gridCol>
                <a:gridCol w="1273810">
                  <a:extLst>
                    <a:ext uri="{9D8B030D-6E8A-4147-A177-3AD203B41FA5}">
                      <a16:colId xmlns:a16="http://schemas.microsoft.com/office/drawing/2014/main" val="1417540554"/>
                    </a:ext>
                  </a:extLst>
                </a:gridCol>
                <a:gridCol w="2139039">
                  <a:extLst>
                    <a:ext uri="{9D8B030D-6E8A-4147-A177-3AD203B41FA5}">
                      <a16:colId xmlns:a16="http://schemas.microsoft.com/office/drawing/2014/main" val="3659080759"/>
                    </a:ext>
                  </a:extLst>
                </a:gridCol>
                <a:gridCol w="1237758">
                  <a:extLst>
                    <a:ext uri="{9D8B030D-6E8A-4147-A177-3AD203B41FA5}">
                      <a16:colId xmlns:a16="http://schemas.microsoft.com/office/drawing/2014/main" val="2155626771"/>
                    </a:ext>
                  </a:extLst>
                </a:gridCol>
                <a:gridCol w="1218212">
                  <a:extLst>
                    <a:ext uri="{9D8B030D-6E8A-4147-A177-3AD203B41FA5}">
                      <a16:colId xmlns:a16="http://schemas.microsoft.com/office/drawing/2014/main" val="1915930030"/>
                    </a:ext>
                  </a:extLst>
                </a:gridCol>
              </a:tblGrid>
              <a:tr h="41705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400">
                          <a:effectLst/>
                          <a:cs typeface="Kalimati" panose="00000400000000000000" pitchFamily="2"/>
                        </a:rPr>
                        <a:t>प्रदेश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400">
                          <a:effectLst/>
                          <a:cs typeface="Kalimati" panose="00000400000000000000" pitchFamily="2"/>
                        </a:rPr>
                        <a:t>विपद्का घटना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400">
                          <a:effectLst/>
                          <a:cs typeface="Kalimati" panose="00000400000000000000" pitchFamily="2"/>
                        </a:rPr>
                        <a:t>मृत्यु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400">
                          <a:effectLst/>
                          <a:cs typeface="Kalimati" panose="00000400000000000000" pitchFamily="2"/>
                        </a:rPr>
                        <a:t>घाईते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400">
                          <a:effectLst/>
                          <a:cs typeface="Kalimati" panose="00000400000000000000" pitchFamily="2"/>
                        </a:rPr>
                        <a:t>बेपत्ता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400">
                          <a:effectLst/>
                          <a:cs typeface="Kalimati" panose="00000400000000000000" pitchFamily="2"/>
                        </a:rPr>
                        <a:t>प्रभावित परिबार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400">
                          <a:effectLst/>
                          <a:cs typeface="Kalimati" panose="00000400000000000000" pitchFamily="2"/>
                        </a:rPr>
                        <a:t>घर क्षति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0601240"/>
                  </a:ext>
                </a:extLst>
              </a:tr>
              <a:tr h="4311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400">
                          <a:effectLst/>
                          <a:cs typeface="Kalimati" panose="00000400000000000000" pitchFamily="2"/>
                        </a:rPr>
                        <a:t>आंशिक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400">
                          <a:effectLst/>
                          <a:cs typeface="Kalimati" panose="00000400000000000000" pitchFamily="2"/>
                        </a:rPr>
                        <a:t>पूर्ण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5001286"/>
                  </a:ext>
                </a:extLst>
              </a:tr>
              <a:tr h="41705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400">
                          <a:effectLst/>
                          <a:cs typeface="Kalimati" panose="00000400000000000000" pitchFamily="2"/>
                        </a:rPr>
                        <a:t>कोशी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>
                          <a:effectLst/>
                          <a:cs typeface="Kalimati" panose="00000400000000000000" pitchFamily="2"/>
                        </a:rPr>
                        <a:t>२१३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>
                          <a:effectLst/>
                          <a:cs typeface="Kalimati" panose="00000400000000000000" pitchFamily="2"/>
                        </a:rPr>
                        <a:t>१७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>
                          <a:effectLst/>
                          <a:cs typeface="Kalimati" panose="00000400000000000000" pitchFamily="2"/>
                        </a:rPr>
                        <a:t>११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>
                          <a:effectLst/>
                          <a:cs typeface="Kalimati" panose="00000400000000000000" pitchFamily="2"/>
                        </a:rPr>
                        <a:t>२५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>
                          <a:effectLst/>
                          <a:cs typeface="Kalimati" panose="00000400000000000000" pitchFamily="2"/>
                        </a:rPr>
                        <a:t>२०००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>
                          <a:effectLst/>
                          <a:cs typeface="Kalimati" panose="00000400000000000000" pitchFamily="2"/>
                        </a:rPr>
                        <a:t>१९१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>
                          <a:effectLst/>
                          <a:cs typeface="Kalimati" panose="00000400000000000000" pitchFamily="2"/>
                        </a:rPr>
                        <a:t>८४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080505"/>
                  </a:ext>
                </a:extLst>
              </a:tr>
              <a:tr h="41705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400">
                          <a:effectLst/>
                          <a:cs typeface="Kalimati" panose="00000400000000000000" pitchFamily="2"/>
                        </a:rPr>
                        <a:t>मधेश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>
                          <a:effectLst/>
                          <a:cs typeface="Kalimati" panose="00000400000000000000" pitchFamily="2"/>
                        </a:rPr>
                        <a:t>२६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>
                          <a:effectLst/>
                          <a:cs typeface="Kalimati" panose="00000400000000000000" pitchFamily="2"/>
                        </a:rPr>
                        <a:t>१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>
                          <a:effectLst/>
                          <a:cs typeface="Kalimati" panose="00000400000000000000" pitchFamily="2"/>
                        </a:rPr>
                        <a:t>१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>
                          <a:effectLst/>
                          <a:cs typeface="Kalimati" panose="00000400000000000000" pitchFamily="2"/>
                        </a:rPr>
                        <a:t>०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>
                          <a:effectLst/>
                          <a:cs typeface="Kalimati" panose="00000400000000000000" pitchFamily="2"/>
                        </a:rPr>
                        <a:t>२७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>
                          <a:effectLst/>
                          <a:cs typeface="Kalimati" panose="00000400000000000000" pitchFamily="2"/>
                        </a:rPr>
                        <a:t>२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>
                          <a:effectLst/>
                          <a:cs typeface="Kalimati" panose="00000400000000000000" pitchFamily="2"/>
                        </a:rPr>
                        <a:t>११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499926"/>
                  </a:ext>
                </a:extLst>
              </a:tr>
              <a:tr h="41705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400">
                          <a:effectLst/>
                          <a:cs typeface="Kalimati" panose="00000400000000000000" pitchFamily="2"/>
                        </a:rPr>
                        <a:t>बागमती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>
                          <a:effectLst/>
                          <a:cs typeface="Kalimati" panose="00000400000000000000" pitchFamily="2"/>
                        </a:rPr>
                        <a:t>१२०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>
                          <a:effectLst/>
                          <a:cs typeface="Kalimati" panose="00000400000000000000" pitchFamily="2"/>
                        </a:rPr>
                        <a:t>१७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>
                          <a:effectLst/>
                          <a:cs typeface="Kalimati" panose="00000400000000000000" pitchFamily="2"/>
                        </a:rPr>
                        <a:t>१५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>
                          <a:effectLst/>
                          <a:cs typeface="Kalimati" panose="00000400000000000000" pitchFamily="2"/>
                        </a:rPr>
                        <a:t>३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>
                          <a:effectLst/>
                          <a:cs typeface="Kalimati" panose="00000400000000000000" pitchFamily="2"/>
                        </a:rPr>
                        <a:t>८३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>
                          <a:effectLst/>
                          <a:cs typeface="Kalimati" panose="00000400000000000000" pitchFamily="2"/>
                        </a:rPr>
                        <a:t>८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>
                          <a:effectLst/>
                          <a:cs typeface="Kalimati" panose="00000400000000000000" pitchFamily="2"/>
                        </a:rPr>
                        <a:t>२०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577300"/>
                  </a:ext>
                </a:extLst>
              </a:tr>
              <a:tr h="41705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400">
                          <a:effectLst/>
                          <a:cs typeface="Kalimati" panose="00000400000000000000" pitchFamily="2"/>
                        </a:rPr>
                        <a:t>गण्डकी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>
                          <a:effectLst/>
                          <a:cs typeface="Kalimati" panose="00000400000000000000" pitchFamily="2"/>
                        </a:rPr>
                        <a:t>१२७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>
                          <a:effectLst/>
                          <a:cs typeface="Kalimati" panose="00000400000000000000" pitchFamily="2"/>
                        </a:rPr>
                        <a:t>९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>
                          <a:effectLst/>
                          <a:cs typeface="Kalimati" panose="00000400000000000000" pitchFamily="2"/>
                        </a:rPr>
                        <a:t>११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>
                          <a:effectLst/>
                          <a:cs typeface="Kalimati" panose="00000400000000000000" pitchFamily="2"/>
                        </a:rPr>
                        <a:t>१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>
                          <a:effectLst/>
                          <a:cs typeface="Kalimati" panose="00000400000000000000" pitchFamily="2"/>
                        </a:rPr>
                        <a:t>१४०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>
                          <a:effectLst/>
                          <a:cs typeface="Kalimati" panose="00000400000000000000" pitchFamily="2"/>
                        </a:rPr>
                        <a:t>२०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>
                          <a:effectLst/>
                          <a:cs typeface="Kalimati" panose="00000400000000000000" pitchFamily="2"/>
                        </a:rPr>
                        <a:t>६६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501128"/>
                  </a:ext>
                </a:extLst>
              </a:tr>
              <a:tr h="41705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400">
                          <a:effectLst/>
                          <a:cs typeface="Kalimati" panose="00000400000000000000" pitchFamily="2"/>
                        </a:rPr>
                        <a:t>लुम्बिनी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>
                          <a:effectLst/>
                          <a:cs typeface="Kalimati" panose="00000400000000000000" pitchFamily="2"/>
                        </a:rPr>
                        <a:t>१४६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>
                          <a:effectLst/>
                          <a:cs typeface="Kalimati" panose="00000400000000000000" pitchFamily="2"/>
                        </a:rPr>
                        <a:t>८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>
                          <a:effectLst/>
                          <a:cs typeface="Kalimati" panose="00000400000000000000" pitchFamily="2"/>
                        </a:rPr>
                        <a:t>१७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>
                          <a:effectLst/>
                          <a:cs typeface="Kalimati" panose="00000400000000000000" pitchFamily="2"/>
                        </a:rPr>
                        <a:t>०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>
                          <a:effectLst/>
                          <a:cs typeface="Kalimati" panose="00000400000000000000" pitchFamily="2"/>
                        </a:rPr>
                        <a:t>१३९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>
                          <a:effectLst/>
                          <a:cs typeface="Kalimati" panose="00000400000000000000" pitchFamily="2"/>
                        </a:rPr>
                        <a:t>७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>
                          <a:effectLst/>
                          <a:cs typeface="Kalimati" panose="00000400000000000000" pitchFamily="2"/>
                        </a:rPr>
                        <a:t>१५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154968"/>
                  </a:ext>
                </a:extLst>
              </a:tr>
              <a:tr h="41705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400">
                          <a:effectLst/>
                          <a:cs typeface="Kalimati" panose="00000400000000000000" pitchFamily="2"/>
                        </a:rPr>
                        <a:t>कर्णाली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>
                          <a:effectLst/>
                          <a:cs typeface="Kalimati" panose="00000400000000000000" pitchFamily="2"/>
                        </a:rPr>
                        <a:t>४२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>
                          <a:effectLst/>
                          <a:cs typeface="Kalimati" panose="00000400000000000000" pitchFamily="2"/>
                        </a:rPr>
                        <a:t>८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>
                          <a:effectLst/>
                          <a:cs typeface="Kalimati" panose="00000400000000000000" pitchFamily="2"/>
                        </a:rPr>
                        <a:t>२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>
                          <a:effectLst/>
                          <a:cs typeface="Kalimati" panose="00000400000000000000" pitchFamily="2"/>
                        </a:rPr>
                        <a:t>१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>
                          <a:effectLst/>
                          <a:cs typeface="Kalimati" panose="00000400000000000000" pitchFamily="2"/>
                        </a:rPr>
                        <a:t>८९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>
                          <a:effectLst/>
                          <a:cs typeface="Kalimati" panose="00000400000000000000" pitchFamily="2"/>
                        </a:rPr>
                        <a:t>१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>
                          <a:effectLst/>
                          <a:cs typeface="Kalimati" panose="00000400000000000000" pitchFamily="2"/>
                        </a:rPr>
                        <a:t>५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940818"/>
                  </a:ext>
                </a:extLst>
              </a:tr>
              <a:tr h="41705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400">
                          <a:effectLst/>
                          <a:cs typeface="Kalimati" panose="00000400000000000000" pitchFamily="2"/>
                        </a:rPr>
                        <a:t>सुदूर पश्चिम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>
                          <a:effectLst/>
                          <a:cs typeface="Kalimati" panose="00000400000000000000" pitchFamily="2"/>
                        </a:rPr>
                        <a:t>९५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>
                          <a:effectLst/>
                          <a:cs typeface="Kalimati" panose="00000400000000000000" pitchFamily="2"/>
                        </a:rPr>
                        <a:t>३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>
                          <a:effectLst/>
                          <a:cs typeface="Kalimati" panose="00000400000000000000" pitchFamily="2"/>
                        </a:rPr>
                        <a:t>१२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>
                          <a:effectLst/>
                          <a:cs typeface="Kalimati" panose="00000400000000000000" pitchFamily="2"/>
                        </a:rPr>
                        <a:t>०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>
                          <a:effectLst/>
                          <a:cs typeface="Kalimati" panose="00000400000000000000" pitchFamily="2"/>
                        </a:rPr>
                        <a:t>३४५९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>
                          <a:effectLst/>
                          <a:cs typeface="Kalimati" panose="00000400000000000000" pitchFamily="2"/>
                        </a:rPr>
                        <a:t>४८२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>
                          <a:effectLst/>
                          <a:cs typeface="Kalimati" panose="00000400000000000000" pitchFamily="2"/>
                        </a:rPr>
                        <a:t>४१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832037"/>
                  </a:ext>
                </a:extLst>
              </a:tr>
              <a:tr h="12980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400">
                          <a:effectLst/>
                          <a:cs typeface="Kalimati" panose="00000400000000000000" pitchFamily="2"/>
                        </a:rPr>
                        <a:t>जम्मा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>
                          <a:effectLst/>
                          <a:cs typeface="Kalimati" panose="00000400000000000000" pitchFamily="2"/>
                        </a:rPr>
                        <a:t>७६९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>
                          <a:effectLst/>
                          <a:cs typeface="Kalimati" panose="00000400000000000000" pitchFamily="2"/>
                        </a:rPr>
                        <a:t>६३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>
                          <a:effectLst/>
                          <a:cs typeface="Kalimati" panose="00000400000000000000" pitchFamily="2"/>
                        </a:rPr>
                        <a:t>६९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>
                          <a:effectLst/>
                          <a:cs typeface="Kalimati" panose="00000400000000000000" pitchFamily="2"/>
                        </a:rPr>
                        <a:t>३०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>
                          <a:effectLst/>
                          <a:cs typeface="Kalimati" panose="00000400000000000000" pitchFamily="2"/>
                        </a:rPr>
                        <a:t>५९३७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e-NP" sz="2000">
                          <a:effectLst/>
                          <a:cs typeface="Kalimati" panose="00000400000000000000" pitchFamily="2"/>
                        </a:rPr>
                        <a:t>७११</a:t>
                      </a:r>
                      <a:r>
                        <a:rPr lang="en-US" sz="2000">
                          <a:effectLst/>
                          <a:cs typeface="Kalimati" panose="00000400000000000000" pitchFamily="2"/>
                        </a:rPr>
                        <a:t> </a:t>
                      </a:r>
                      <a:endParaRPr lang="en-US" sz="2000">
                        <a:effectLst/>
                        <a:latin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>
                          <a:effectLst/>
                          <a:cs typeface="Kalimati" panose="00000400000000000000" pitchFamily="2"/>
                        </a:rPr>
                        <a:t>२४२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09941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7C2188A8-4F51-44EC-8A67-06BD8AC19F69}"/>
              </a:ext>
            </a:extLst>
          </p:cNvPr>
          <p:cNvSpPr/>
          <p:nvPr/>
        </p:nvSpPr>
        <p:spPr>
          <a:xfrm>
            <a:off x="8456613" y="11104563"/>
            <a:ext cx="181610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900" b="1" i="1">
                <a:solidFill>
                  <a:srgbClr val="000000"/>
                </a:solidFill>
                <a:effectLst/>
                <a:ea typeface="Calibri" panose="020F0502020204030204" pitchFamily="34" charset="0"/>
                <a:cs typeface="Mangal" panose="02040503050203030202" pitchFamily="18" charset="0"/>
              </a:rPr>
              <a:t>(</a:t>
            </a:r>
            <a:r>
              <a:rPr lang="ne-NP" sz="900" b="1" i="1">
                <a:solidFill>
                  <a:srgbClr val="000000"/>
                </a:solidFill>
                <a:effectLst/>
                <a:ea typeface="Calibri" panose="020F0502020204030204" pitchFamily="34" charset="0"/>
                <a:cs typeface="Mangal" panose="02040503050203030202" pitchFamily="18" charset="0"/>
              </a:rPr>
              <a:t>स्रोत</a:t>
            </a:r>
            <a:r>
              <a:rPr lang="en-US" sz="900" b="1" i="1">
                <a:solidFill>
                  <a:srgbClr val="000000"/>
                </a:solidFill>
                <a:effectLst/>
                <a:ea typeface="Calibri" panose="020F0502020204030204" pitchFamily="34" charset="0"/>
                <a:cs typeface="Mangal" panose="02040503050203030202" pitchFamily="18" charset="0"/>
              </a:rPr>
              <a:t>: </a:t>
            </a:r>
            <a:r>
              <a:rPr lang="ne-NP" sz="900" b="1" i="1">
                <a:solidFill>
                  <a:srgbClr val="000000"/>
                </a:solidFill>
                <a:effectLst/>
                <a:ea typeface="Calibri" panose="020F0502020204030204" pitchFamily="34" charset="0"/>
                <a:cs typeface="Mangal" panose="02040503050203030202" pitchFamily="18" charset="0"/>
              </a:rPr>
              <a:t>डि आर आर पोर्टल</a:t>
            </a:r>
            <a:r>
              <a:rPr lang="en-US" sz="900" b="1" i="1">
                <a:solidFill>
                  <a:srgbClr val="000000"/>
                </a:solidFill>
                <a:effectLst/>
                <a:ea typeface="Calibri" panose="020F0502020204030204" pitchFamily="34" charset="0"/>
                <a:cs typeface="Mangal" panose="02040503050203030202" pitchFamily="18" charset="0"/>
              </a:rPr>
              <a:t>)</a:t>
            </a:r>
            <a:endParaRPr lang="en-US" sz="1100">
              <a:effectLst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D2F9A4-9439-4163-AB86-3429648B36CC}"/>
              </a:ext>
            </a:extLst>
          </p:cNvPr>
          <p:cNvSpPr txBox="1"/>
          <p:nvPr/>
        </p:nvSpPr>
        <p:spPr>
          <a:xfrm>
            <a:off x="296238" y="456731"/>
            <a:ext cx="114556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e-NP" sz="3600" b="1">
                <a:solidFill>
                  <a:srgbClr val="2C6220"/>
                </a:solidFill>
                <a:latin typeface="Calibri Light" panose="020F0302020204030204"/>
                <a:cs typeface="Kalimati" panose="00000400000000000000" pitchFamily="2"/>
              </a:rPr>
              <a:t>मनसुनजन्य घट्नाका कारण भएको प्रदेशगत क्षतिको विवरण</a:t>
            </a:r>
            <a:endParaRPr lang="en-GB" sz="3600" b="1" dirty="0">
              <a:solidFill>
                <a:srgbClr val="2C6220"/>
              </a:solidFill>
              <a:latin typeface="Calibri Light" panose="020F0302020204030204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118037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839BD05-E532-4C9F-9E3C-915FB590D93E}"/>
              </a:ext>
            </a:extLst>
          </p:cNvPr>
          <p:cNvGraphicFramePr>
            <a:graphicFrameLocks/>
          </p:cNvGraphicFramePr>
          <p:nvPr/>
        </p:nvGraphicFramePr>
        <p:xfrm>
          <a:off x="0" y="184935"/>
          <a:ext cx="12192000" cy="6554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2847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08EE07-74DF-49B3-8929-3E7BEF26FE97}"/>
              </a:ext>
            </a:extLst>
          </p:cNvPr>
          <p:cNvSpPr txBox="1"/>
          <p:nvPr/>
        </p:nvSpPr>
        <p:spPr>
          <a:xfrm>
            <a:off x="1304818" y="2506895"/>
            <a:ext cx="10058400" cy="604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e-NP" sz="3600" b="1" i="0" u="none" strike="noStrike" kern="1200" cap="none" spc="0" normalizeH="0" baseline="0" noProof="0">
                <a:ln>
                  <a:noFill/>
                </a:ln>
                <a:solidFill>
                  <a:srgbClr val="2C6220"/>
                </a:solidFill>
                <a:effectLst/>
                <a:uLnTx/>
                <a:uFillTx/>
                <a:latin typeface="Calibri Light" panose="020F0302020204030204"/>
                <a:ea typeface="+mn-ea"/>
                <a:cs typeface="Kalimati" panose="00000400000000000000" pitchFamily="2"/>
              </a:rPr>
              <a:t>२०८१ मा हुन सक्ने मनसुन तथा जोखिमको </a:t>
            </a:r>
            <a:r>
              <a:rPr lang="ne-NP" sz="3600" b="1">
                <a:solidFill>
                  <a:srgbClr val="2C6220"/>
                </a:solidFill>
                <a:latin typeface="Calibri Light" panose="020F0302020204030204"/>
                <a:cs typeface="Kalimati" panose="00000400000000000000" pitchFamily="2"/>
              </a:rPr>
              <a:t>आँकलन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2C6220"/>
              </a:solidFill>
              <a:effectLst/>
              <a:uLnTx/>
              <a:uFillTx/>
              <a:latin typeface="Calibri Light" panose="020F0302020204030204"/>
              <a:ea typeface="+mn-ea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583257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00ABA-8F9E-48FA-A4FA-BC13C9B4F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ne-NP" sz="3600" b="1">
              <a:solidFill>
                <a:srgbClr val="2C6220"/>
              </a:solidFill>
              <a:latin typeface="Calibri Light" panose="020F0302020204030204"/>
              <a:cs typeface="Kalimati" panose="00000400000000000000" pitchFamily="2"/>
            </a:endParaRPr>
          </a:p>
          <a:p>
            <a:pPr marL="0" indent="0" algn="ctr">
              <a:buNone/>
            </a:pPr>
            <a:endParaRPr lang="ne-NP" sz="3600" b="1">
              <a:solidFill>
                <a:srgbClr val="2C6220"/>
              </a:solidFill>
              <a:latin typeface="Calibri Light" panose="020F0302020204030204"/>
              <a:cs typeface="Kalimati" panose="00000400000000000000" pitchFamily="2"/>
            </a:endParaRPr>
          </a:p>
          <a:p>
            <a:pPr marL="0" indent="0" algn="ctr">
              <a:buNone/>
            </a:pPr>
            <a:r>
              <a:rPr lang="ne-NP" sz="3600" b="1">
                <a:solidFill>
                  <a:srgbClr val="2C6220"/>
                </a:solidFill>
                <a:latin typeface="Calibri Light" panose="020F0302020204030204"/>
                <a:cs typeface="Kalimati" panose="00000400000000000000" pitchFamily="2"/>
              </a:rPr>
              <a:t>मधेश प्रदेशमा विगतमा भएका मौसमजन्य विपद्को अवस्था</a:t>
            </a:r>
            <a:endParaRPr lang="en-US" sz="3600" b="1">
              <a:solidFill>
                <a:srgbClr val="2C6220"/>
              </a:solidFill>
              <a:latin typeface="Calibri Light" panose="020F0302020204030204"/>
              <a:cs typeface="Kalimati" panose="00000400000000000000" pitchFamily="2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437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97098" y="405781"/>
            <a:ext cx="7197804" cy="604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e-NP" sz="3600" b="1" i="0" u="none" strike="noStrike" kern="1200" cap="none" spc="0" normalizeH="0" baseline="0" noProof="0" dirty="0">
                <a:ln>
                  <a:noFill/>
                </a:ln>
                <a:solidFill>
                  <a:srgbClr val="2C6220"/>
                </a:solidFill>
                <a:effectLst/>
                <a:uLnTx/>
                <a:uFillTx/>
                <a:latin typeface="Calibri Light" panose="020F0302020204030204"/>
                <a:ea typeface="+mn-ea"/>
                <a:cs typeface="Kalimati" panose="00000400000000000000" pitchFamily="2"/>
              </a:rPr>
              <a:t>२०८१ मा हुन सक्ने मनसुनको अवस्था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2C6220"/>
              </a:solidFill>
              <a:effectLst/>
              <a:uLnTx/>
              <a:uFillTx/>
              <a:latin typeface="Calibri Light" panose="020F0302020204030204"/>
              <a:ea typeface="+mn-ea"/>
              <a:cs typeface="Kalimati" panose="00000400000000000000" pitchFamily="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C28135-DF15-8611-E683-315E606DE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89" y="2191710"/>
            <a:ext cx="7900295" cy="4381456"/>
          </a:xfrm>
          <a:prstGeom prst="rect">
            <a:avLst/>
          </a:prstGeom>
        </p:spPr>
      </p:pic>
      <p:pic>
        <p:nvPicPr>
          <p:cNvPr id="9" name="Content Placeholder 10">
            <a:extLst>
              <a:ext uri="{FF2B5EF4-FFF2-40B4-BE49-F238E27FC236}">
                <a16:creationId xmlns:a16="http://schemas.microsoft.com/office/drawing/2014/main" id="{3705B234-9157-01BF-E965-961247DC5A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77755"/>
          <a:stretch/>
        </p:blipFill>
        <p:spPr>
          <a:xfrm>
            <a:off x="619834" y="1010562"/>
            <a:ext cx="7073261" cy="112034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8D3D6D2-1A79-38EE-FD84-09306B14C2E0}"/>
              </a:ext>
            </a:extLst>
          </p:cNvPr>
          <p:cNvSpPr txBox="1">
            <a:spLocks/>
          </p:cNvSpPr>
          <p:nvPr/>
        </p:nvSpPr>
        <p:spPr>
          <a:xfrm>
            <a:off x="8346989" y="1112108"/>
            <a:ext cx="3408236" cy="5461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e-NP" sz="2600" b="1" baseline="-25000" dirty="0">
                <a:solidFill>
                  <a:srgbClr val="C00000"/>
                </a:solidFill>
                <a:cs typeface="Kalimati" panose="00000400000000000000" pitchFamily="2"/>
              </a:rPr>
              <a:t>सरदर भन्दा बढी वर्षा </a:t>
            </a:r>
            <a:r>
              <a:rPr lang="ne-NP" sz="2600" b="1" baseline="-25000" dirty="0">
                <a:cs typeface="Kalimati" panose="00000400000000000000" pitchFamily="2"/>
              </a:rPr>
              <a:t>हुने सम्भावना </a:t>
            </a:r>
            <a:r>
              <a:rPr lang="ne-NP" sz="2600" b="1" baseline="-25000" dirty="0">
                <a:solidFill>
                  <a:schemeClr val="accent2">
                    <a:lumMod val="75000"/>
                  </a:schemeClr>
                </a:solidFill>
                <a:cs typeface="Kalimati" panose="00000400000000000000" pitchFamily="2"/>
              </a:rPr>
              <a:t>३५% देखि ५५%</a:t>
            </a:r>
          </a:p>
          <a:p>
            <a:pPr>
              <a:lnSpc>
                <a:spcPct val="150000"/>
              </a:lnSpc>
            </a:pPr>
            <a:r>
              <a:rPr lang="ne-NP" sz="2600" b="1" baseline="-25000" dirty="0">
                <a:cs typeface="Kalimati" panose="00000400000000000000" pitchFamily="2"/>
              </a:rPr>
              <a:t>सुदुरपश्चिम प्रदेशको उत्तर-पश्चिमी भू-भाग, बागमती प्रदेशको दक्षिण-पूर्वी भू-भाग, मधेश प्रदेशको मध्य भू-भाग र कोशी प्रदेशको मध्य तथा मध्य-पश्चिमी भू-भागमा </a:t>
            </a:r>
            <a:r>
              <a:rPr lang="ne-NP" sz="2600" b="1" baseline="-25000" dirty="0">
                <a:solidFill>
                  <a:srgbClr val="C00000"/>
                </a:solidFill>
                <a:cs typeface="Kalimati" panose="00000400000000000000" pitchFamily="2"/>
              </a:rPr>
              <a:t>सरदर वर्षा हुने</a:t>
            </a:r>
            <a:r>
              <a:rPr lang="ne-NP" sz="2600" b="1" baseline="-25000" dirty="0">
                <a:cs typeface="Kalimati" panose="00000400000000000000" pitchFamily="2"/>
              </a:rPr>
              <a:t> (</a:t>
            </a:r>
            <a:r>
              <a:rPr lang="ne-NP" sz="2600" b="1" baseline="-25000" dirty="0">
                <a:solidFill>
                  <a:schemeClr val="accent2">
                    <a:lumMod val="75000"/>
                  </a:schemeClr>
                </a:solidFill>
                <a:cs typeface="Kalimati" panose="00000400000000000000" pitchFamily="2"/>
              </a:rPr>
              <a:t>३५% देखि ४५%</a:t>
            </a:r>
            <a:r>
              <a:rPr lang="ne-NP" sz="2600" b="1" baseline="-25000" dirty="0">
                <a:cs typeface="Kalimati" panose="00000400000000000000" pitchFamily="2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ne-NP" sz="2600" b="1" baseline="-25000" dirty="0">
                <a:cs typeface="Kalimati" panose="00000400000000000000" pitchFamily="2"/>
              </a:rPr>
              <a:t>अधिकतम तापक्रम (३५% देखि ६५%)</a:t>
            </a:r>
          </a:p>
          <a:p>
            <a:pPr>
              <a:lnSpc>
                <a:spcPct val="150000"/>
              </a:lnSpc>
            </a:pPr>
            <a:r>
              <a:rPr lang="ne-NP" sz="2600" b="1" baseline="-25000" dirty="0">
                <a:cs typeface="Kalimati" panose="00000400000000000000" pitchFamily="2"/>
              </a:rPr>
              <a:t>न्यूनतम तापक्रम (३५% देखि ६५%)</a:t>
            </a:r>
            <a:endParaRPr lang="en-US" sz="2600" b="1" baseline="-25000" dirty="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338037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0517" y="0"/>
            <a:ext cx="10966580" cy="1298902"/>
          </a:xfrm>
        </p:spPr>
        <p:txBody>
          <a:bodyPr/>
          <a:lstStyle/>
          <a:p>
            <a:pPr algn="ctr"/>
            <a:r>
              <a:rPr lang="ne-NP" sz="3200">
                <a:solidFill>
                  <a:srgbClr val="2C6220"/>
                </a:solidFill>
                <a:cs typeface="Kalimati" panose="00000400000000000000" pitchFamily="2"/>
              </a:rPr>
              <a:t>२०८१ मा</a:t>
            </a:r>
            <a:r>
              <a:rPr lang="ne-NP" sz="3200" b="1">
                <a:solidFill>
                  <a:srgbClr val="2C6220"/>
                </a:solidFill>
                <a:cs typeface="Kalimati" panose="00000400000000000000" pitchFamily="2"/>
              </a:rPr>
              <a:t> </a:t>
            </a:r>
            <a:r>
              <a:rPr lang="ne-NP" sz="3200" b="1" dirty="0">
                <a:solidFill>
                  <a:srgbClr val="2C6220"/>
                </a:solidFill>
                <a:cs typeface="Kalimati" panose="00000400000000000000" pitchFamily="2"/>
              </a:rPr>
              <a:t>मनसुनबाट हुनसक्ने जोखिमको आँकलन</a:t>
            </a:r>
            <a:endParaRPr lang="en-US" dirty="0">
              <a:solidFill>
                <a:srgbClr val="2C622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579" y="911067"/>
            <a:ext cx="11609797" cy="555137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e-NP" sz="3200" b="1" baseline="-25000" dirty="0">
                <a:cs typeface="Kalimati" panose="00000400000000000000" pitchFamily="2"/>
              </a:rPr>
              <a:t>वैज्ञानिक विधिबाट विश्लेषण गरी प्रभावित हुनसक्ने जनसङ्ख्याको आँकलन गरिएको छ ।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e-NP" sz="3200" b="1" baseline="-25000" dirty="0">
                <a:cs typeface="Kalimati" panose="00000400000000000000" pitchFamily="2"/>
              </a:rPr>
              <a:t>मनसुजन्य विपद्‍बाट </a:t>
            </a:r>
            <a:r>
              <a:rPr lang="ne-NP" sz="3200" b="1" baseline="-25000">
                <a:cs typeface="Kalimati" panose="00000400000000000000" pitchFamily="2"/>
              </a:rPr>
              <a:t>करिब १८ लाख १ हजार जनसङ्ख्या </a:t>
            </a:r>
            <a:r>
              <a:rPr lang="ne-NP" sz="3200" b="1" baseline="-25000" dirty="0">
                <a:cs typeface="Kalimati" panose="00000400000000000000" pitchFamily="2"/>
              </a:rPr>
              <a:t>र ४ </a:t>
            </a:r>
            <a:r>
              <a:rPr lang="ne-NP" sz="3200" b="1" baseline="-25000">
                <a:cs typeface="Kalimati" panose="00000400000000000000" pitchFamily="2"/>
              </a:rPr>
              <a:t>लाख १२ </a:t>
            </a:r>
            <a:r>
              <a:rPr lang="ne-NP" sz="3200" b="1" baseline="-25000" dirty="0">
                <a:cs typeface="Kalimati" panose="00000400000000000000" pitchFamily="2"/>
              </a:rPr>
              <a:t>हजार </a:t>
            </a:r>
            <a:r>
              <a:rPr lang="ne-NP" sz="3200" b="1" baseline="-25000">
                <a:cs typeface="Kalimati" panose="00000400000000000000" pitchFamily="2"/>
              </a:rPr>
              <a:t>घरधुरी कुनै न कुनै रुपमा प्रभावित हुनसक्ने </a:t>
            </a:r>
            <a:r>
              <a:rPr lang="ne-NP" sz="3200" b="1" baseline="-25000" dirty="0">
                <a:cs typeface="Kalimati" panose="00000400000000000000" pitchFamily="2"/>
              </a:rPr>
              <a:t>अनुमान </a:t>
            </a:r>
            <a:r>
              <a:rPr lang="ne-NP" sz="3200" b="1" baseline="-25000">
                <a:cs typeface="Kalimati" panose="00000400000000000000" pitchFamily="2"/>
              </a:rPr>
              <a:t>छ ।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e-NP" sz="3200" b="1" baseline="-25000">
                <a:cs typeface="Kalimati" panose="00000400000000000000" pitchFamily="2"/>
              </a:rPr>
              <a:t>मनसुनजन्य विपदबाट प्रत्यक्ष प्रभावित हुन सक्नेः ८३ हजार घर परिवार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e-NP" sz="3200" b="1" baseline="-25000">
                <a:cs typeface="Kalimati" panose="00000400000000000000" pitchFamily="2"/>
              </a:rPr>
              <a:t>मनसुनजन्य विपदमा उद्धार तथा राहत दिनु पर्नेः १८ हजार घर परिवार</a:t>
            </a:r>
            <a:endParaRPr lang="ne-NP" sz="3200" b="1" baseline="-25000" dirty="0">
              <a:cs typeface="Kalimati" panose="00000400000000000000" pitchFamily="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ne-NP" sz="3200" b="1" baseline="-25000">
                <a:solidFill>
                  <a:schemeClr val="accent1"/>
                </a:solidFill>
                <a:cs typeface="Kalimati" panose="00000400000000000000" pitchFamily="2"/>
              </a:rPr>
              <a:t>	विश्लेषणका आधारहरू </a:t>
            </a:r>
            <a:r>
              <a:rPr lang="en-US" sz="3200" b="1" baseline="-25000">
                <a:solidFill>
                  <a:schemeClr val="accent1"/>
                </a:solidFill>
                <a:cs typeface="Kalimati" panose="00000400000000000000" pitchFamily="2"/>
              </a:rPr>
              <a:t>(</a:t>
            </a:r>
            <a:r>
              <a:rPr lang="ne-NP" sz="3200" b="1" baseline="-25000">
                <a:solidFill>
                  <a:schemeClr val="accent1"/>
                </a:solidFill>
                <a:cs typeface="Kalimati" panose="00000400000000000000" pitchFamily="2"/>
              </a:rPr>
              <a:t>सहयोग </a:t>
            </a:r>
            <a:r>
              <a:rPr lang="en-US" sz="3200" b="1" baseline="-25000">
                <a:solidFill>
                  <a:schemeClr val="accent1"/>
                </a:solidFill>
                <a:cs typeface="Kalimati" panose="00000400000000000000" pitchFamily="2"/>
              </a:rPr>
              <a:t>UNRCO) : </a:t>
            </a:r>
            <a:endParaRPr lang="ne-NP" sz="3200" b="1" baseline="-25000">
              <a:solidFill>
                <a:schemeClr val="accent1"/>
              </a:solidFill>
              <a:cs typeface="Kalimati" panose="00000400000000000000" pitchFamily="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ne-NP" sz="3200" b="1" baseline="-25000">
                <a:cs typeface="Kalimati" panose="00000400000000000000" pitchFamily="2"/>
              </a:rPr>
              <a:t>१. </a:t>
            </a:r>
            <a:r>
              <a:rPr lang="hi-IN" sz="3200" b="1" baseline="-25000">
                <a:cs typeface="Kalimati" panose="00000400000000000000" pitchFamily="2"/>
              </a:rPr>
              <a:t>ऐतिहासिक विश्लेषण </a:t>
            </a:r>
            <a:r>
              <a:rPr lang="en-US" sz="3200" b="1" baseline="-25000">
                <a:cs typeface="Kalimati" panose="00000400000000000000" pitchFamily="2"/>
              </a:rPr>
              <a:t>(</a:t>
            </a:r>
            <a:r>
              <a:rPr lang="ne-NP" sz="3200" b="1" baseline="-25000" dirty="0">
                <a:cs typeface="Kalimati" panose="00000400000000000000" pitchFamily="2"/>
              </a:rPr>
              <a:t>अभिलेख</a:t>
            </a:r>
            <a:r>
              <a:rPr lang="en-US" sz="3200" b="1" baseline="-25000" dirty="0">
                <a:cs typeface="Kalimati" panose="00000400000000000000" pitchFamily="2"/>
              </a:rPr>
              <a:t>)</a:t>
            </a:r>
            <a:r>
              <a:rPr lang="ne-NP" sz="3200" b="1" baseline="-25000" dirty="0">
                <a:cs typeface="Kalimati" panose="00000400000000000000" pitchFamily="2"/>
              </a:rPr>
              <a:t>	</a:t>
            </a:r>
            <a:endParaRPr lang="en-US" sz="3200" b="1" baseline="-25000" dirty="0">
              <a:cs typeface="Kalimati" panose="00000400000000000000" pitchFamily="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ne-NP" sz="3200" b="1" baseline="-25000">
                <a:cs typeface="Kalimati" panose="00000400000000000000" pitchFamily="2"/>
              </a:rPr>
              <a:t>२</a:t>
            </a:r>
            <a:r>
              <a:rPr lang="ne-NP" sz="3200" b="1" baseline="-25000" dirty="0">
                <a:cs typeface="Kalimati" panose="00000400000000000000" pitchFamily="2"/>
              </a:rPr>
              <a:t>. वैज्ञानिक अध्ययन -</a:t>
            </a:r>
            <a:r>
              <a:rPr lang="en-US" sz="3200" b="1" baseline="-25000" dirty="0">
                <a:cs typeface="Kalimati" panose="00000400000000000000" pitchFamily="2"/>
              </a:rPr>
              <a:t> </a:t>
            </a:r>
            <a:r>
              <a:rPr lang="ne-NP" sz="3200" b="1" baseline="-25000" dirty="0">
                <a:cs typeface="Kalimati" panose="00000400000000000000" pitchFamily="2"/>
              </a:rPr>
              <a:t>बाढी र </a:t>
            </a:r>
            <a:r>
              <a:rPr lang="ne-NP" sz="3200" b="1" baseline="-25000">
                <a:cs typeface="Kalimati" panose="00000400000000000000" pitchFamily="2"/>
              </a:rPr>
              <a:t>पहिरोको जोखिम </a:t>
            </a:r>
            <a:r>
              <a:rPr lang="en-US" sz="3200" b="1" baseline="-25000">
                <a:cs typeface="Kalimati" panose="00000400000000000000" pitchFamily="2"/>
              </a:rPr>
              <a:t>(</a:t>
            </a:r>
            <a:r>
              <a:rPr lang="hi-IN" b="1" baseline="-25000">
                <a:cs typeface="Kalimati" panose="00000400000000000000" pitchFamily="2"/>
              </a:rPr>
              <a:t>विपद् प्रभाव मोडेल (</a:t>
            </a:r>
            <a:r>
              <a:rPr lang="en-GB" b="1" baseline="-25000">
                <a:cs typeface="Kalimati" panose="00000400000000000000" pitchFamily="2"/>
              </a:rPr>
              <a:t>DIM) </a:t>
            </a:r>
            <a:r>
              <a:rPr lang="hi-IN" b="1" baseline="-25000">
                <a:cs typeface="Kalimati" panose="00000400000000000000" pitchFamily="2"/>
              </a:rPr>
              <a:t>र ऐतिहासिक बाढी तथ्यांकको उपयोग</a:t>
            </a:r>
            <a:r>
              <a:rPr lang="en-US" kern="100">
                <a:effectLst/>
                <a:latin typeface="Arial" panose="020B0604020202020204" pitchFamily="34" charset="0"/>
                <a:ea typeface="Aptos"/>
                <a:cs typeface="Tiro Devanagari Hindi"/>
              </a:rPr>
              <a:t>)</a:t>
            </a:r>
            <a:endParaRPr lang="en-US" kern="100">
              <a:effectLst/>
              <a:latin typeface="Arial" panose="020B0604020202020204" pitchFamily="34" charset="0"/>
              <a:ea typeface="Aptos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ne-NP" sz="3200" b="1" baseline="-25000">
                <a:cs typeface="Kalimati" panose="00000400000000000000" pitchFamily="2"/>
              </a:rPr>
              <a:t>३. यस</a:t>
            </a:r>
            <a:r>
              <a:rPr lang="en-US" sz="3200" b="1" baseline="-25000">
                <a:cs typeface="Kalimati" panose="00000400000000000000" pitchFamily="2"/>
              </a:rPr>
              <a:t> </a:t>
            </a:r>
            <a:r>
              <a:rPr lang="ne-NP" sz="3200" b="1" baseline="-25000">
                <a:cs typeface="Kalimati" panose="00000400000000000000" pitchFamily="2"/>
              </a:rPr>
              <a:t>वर्ष अनुमानित </a:t>
            </a:r>
            <a:r>
              <a:rPr lang="ne-NP" sz="3200" b="1" baseline="-25000" dirty="0">
                <a:cs typeface="Kalimati" panose="00000400000000000000" pitchFamily="2"/>
              </a:rPr>
              <a:t>मनसुनको परिदृश्य/पूर्वानुमान 	</a:t>
            </a:r>
            <a:endParaRPr lang="en-US" sz="3200" b="1" baseline="-25000" dirty="0">
              <a:cs typeface="Kalimati" panose="00000400000000000000" pitchFamily="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ne-NP" sz="3200" b="1" baseline="-25000">
                <a:cs typeface="Kalimati" panose="00000400000000000000" pitchFamily="2"/>
              </a:rPr>
              <a:t>४. विगत वर्षका </a:t>
            </a:r>
            <a:r>
              <a:rPr lang="ne-NP" sz="3200" b="1" baseline="-25000" dirty="0">
                <a:cs typeface="Kalimati" panose="00000400000000000000" pitchFamily="2"/>
              </a:rPr>
              <a:t>मनसुन पुर्वानुमान </a:t>
            </a:r>
            <a:r>
              <a:rPr lang="ne-NP" sz="3200" b="1" baseline="-25000">
                <a:cs typeface="Kalimati" panose="00000400000000000000" pitchFamily="2"/>
              </a:rPr>
              <a:t>र वास्तविकता</a:t>
            </a:r>
            <a:endParaRPr lang="en-US" sz="3200" b="1" baseline="-25000">
              <a:cs typeface="Kalimati" panose="00000400000000000000" pitchFamily="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ne-NP" sz="3200" b="1" baseline="-25000">
                <a:cs typeface="Kalimati" panose="00000400000000000000" pitchFamily="2"/>
              </a:rPr>
              <a:t>५</a:t>
            </a:r>
            <a:r>
              <a:rPr lang="en-US" sz="3200" b="1" baseline="-25000">
                <a:cs typeface="Kalimati" panose="00000400000000000000" pitchFamily="2"/>
              </a:rPr>
              <a:t>.</a:t>
            </a:r>
            <a:r>
              <a:rPr lang="ne-NP" sz="3200" b="1" baseline="-25000">
                <a:cs typeface="Kalimati" panose="00000400000000000000" pitchFamily="2"/>
              </a:rPr>
              <a:t> यस वर्षको डढेलो र भूकम्पका कारण थप जोखिम बढेको</a:t>
            </a:r>
            <a:endParaRPr lang="en-US" sz="3200" b="1" baseline="-25000" dirty="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34126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17CF35-9336-4063-B118-4A9076C86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03" y="1490710"/>
            <a:ext cx="5778797" cy="4951187"/>
          </a:xfrm>
          <a:prstGeom prst="rect">
            <a:avLst/>
          </a:prstGeom>
        </p:spPr>
      </p:pic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6204D0E3-C3B3-4588-A6D7-11BBF17662D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57784" y="1304819"/>
          <a:ext cx="4964213" cy="3678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F268C925-ACB4-4FBD-93FD-CDD89A28E322}"/>
              </a:ext>
            </a:extLst>
          </p:cNvPr>
          <p:cNvSpPr txBox="1"/>
          <p:nvPr/>
        </p:nvSpPr>
        <p:spPr>
          <a:xfrm>
            <a:off x="654937" y="535378"/>
            <a:ext cx="610284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4400"/>
              <a:t>Madesh Caseload 2024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8DBA8D-171F-4955-8536-5372E3A492F1}"/>
              </a:ext>
            </a:extLst>
          </p:cNvPr>
          <p:cNvSpPr txBox="1"/>
          <p:nvPr/>
        </p:nvSpPr>
        <p:spPr>
          <a:xfrm>
            <a:off x="6945331" y="681036"/>
            <a:ext cx="42945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0.4 </a:t>
            </a:r>
            <a:r>
              <a:rPr lang="en-US" sz="2400" b="0" i="0" u="none" strike="noStrike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Million</a:t>
            </a:r>
            <a:r>
              <a:rPr lang="en-US" sz="24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i="0" u="none" strike="noStrike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      98,262 </a:t>
            </a:r>
            <a:r>
              <a:rPr lang="en-US" sz="2400" b="0" i="0" u="none" strike="noStrike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Household</a:t>
            </a:r>
            <a:r>
              <a:rPr lang="en-US" sz="240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A82C716-E27B-4B3A-948D-0601716EA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8202" y="5291192"/>
            <a:ext cx="5385442" cy="137673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br>
              <a:rPr lang="ne-NP" sz="2800" b="1" baseline="-25000">
                <a:cs typeface="Kalimati" panose="00000400000000000000" pitchFamily="2"/>
              </a:rPr>
            </a:br>
            <a:r>
              <a:rPr lang="ne-NP" sz="2800" b="1" baseline="-25000">
                <a:cs typeface="Kalimati" panose="00000400000000000000" pitchFamily="2"/>
              </a:rPr>
              <a:t>प्रत्यक्ष प्रभावित हुन सक्नेः २० हजार घर परिवार</a:t>
            </a:r>
            <a:br>
              <a:rPr lang="ne-NP" sz="2800" b="1" baseline="-25000">
                <a:cs typeface="Kalimati" panose="00000400000000000000" pitchFamily="2"/>
              </a:rPr>
            </a:br>
            <a:r>
              <a:rPr lang="ne-NP" sz="2800" b="1" baseline="-25000">
                <a:cs typeface="Kalimati" panose="00000400000000000000" pitchFamily="2"/>
              </a:rPr>
              <a:t> उद्धार तथा राहत दिनु पर्नेः ४ हजार घर परिवार</a:t>
            </a:r>
            <a:br>
              <a:rPr lang="ne-NP" sz="4000" b="1" baseline="-25000">
                <a:cs typeface="Kalimati" panose="00000400000000000000" pitchFamily="2"/>
              </a:rPr>
            </a:b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551394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C5D33-5DC5-4EF7-851D-B4F78E770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b="1">
              <a:solidFill>
                <a:srgbClr val="2C6220"/>
              </a:solidFill>
              <a:cs typeface="Kalimati" panose="00000400000000000000" pitchFamily="2"/>
            </a:endParaRPr>
          </a:p>
          <a:p>
            <a:pPr marL="0" indent="0" algn="ctr">
              <a:buNone/>
            </a:pPr>
            <a:endParaRPr lang="en-US" sz="3600" b="1">
              <a:solidFill>
                <a:srgbClr val="2C6220"/>
              </a:solidFill>
              <a:cs typeface="Kalimati" panose="00000400000000000000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ne-NP" sz="3600" b="1">
                <a:solidFill>
                  <a:srgbClr val="2C6220"/>
                </a:solidFill>
                <a:ea typeface="+mj-ea"/>
                <a:cs typeface="Kalimati" panose="00000400000000000000" pitchFamily="2"/>
              </a:rPr>
              <a:t>मनसुन पूर्वतयारी तथा प्रतिकार्य योजना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ne-NP" sz="3600" b="1">
                <a:solidFill>
                  <a:srgbClr val="2C6220"/>
                </a:solidFill>
                <a:ea typeface="+mj-ea"/>
                <a:cs typeface="Kalimati" panose="00000400000000000000" pitchFamily="2"/>
              </a:rPr>
              <a:t> </a:t>
            </a:r>
            <a:endParaRPr lang="en-US" sz="3600" b="1">
              <a:solidFill>
                <a:srgbClr val="2C6220"/>
              </a:solidFill>
              <a:ea typeface="+mj-ea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447931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10" y="391786"/>
            <a:ext cx="10966580" cy="862425"/>
          </a:xfrm>
        </p:spPr>
        <p:txBody>
          <a:bodyPr>
            <a:noAutofit/>
          </a:bodyPr>
          <a:lstStyle/>
          <a:p>
            <a:pPr algn="ctr"/>
            <a:r>
              <a:rPr lang="ne-NP" sz="3600" b="1" dirty="0">
                <a:solidFill>
                  <a:srgbClr val="2C6220"/>
                </a:solidFill>
                <a:cs typeface="Kalimati" panose="00000400000000000000" pitchFamily="2"/>
              </a:rPr>
              <a:t>तत्काल उद्धार तथा राहतका क्षेत्रहरु</a:t>
            </a:r>
            <a:endParaRPr lang="en-US" sz="3600" b="1" dirty="0">
              <a:solidFill>
                <a:srgbClr val="2C6220"/>
              </a:solidFill>
              <a:cs typeface="Kalimati" panose="00000400000000000000" pitchFamily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10" y="1305582"/>
            <a:ext cx="10966580" cy="530722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ne-NP" sz="2400">
                <a:cs typeface="Kalimati" panose="00000400000000000000" pitchFamily="2"/>
              </a:rPr>
              <a:t>खोज </a:t>
            </a:r>
            <a:r>
              <a:rPr lang="ne-NP" sz="2400" dirty="0">
                <a:cs typeface="Kalimati" panose="00000400000000000000" pitchFamily="2"/>
              </a:rPr>
              <a:t>तथा </a:t>
            </a:r>
            <a:r>
              <a:rPr lang="ne-NP" sz="2400">
                <a:cs typeface="Kalimati" panose="00000400000000000000" pitchFamily="2"/>
              </a:rPr>
              <a:t>उद्धार र राहत </a:t>
            </a:r>
            <a:endParaRPr lang="ne-NP" sz="2400" dirty="0">
              <a:cs typeface="Kalimati" panose="00000400000000000000" pitchFamily="2"/>
            </a:endParaRPr>
          </a:p>
          <a:p>
            <a:pPr>
              <a:lnSpc>
                <a:spcPct val="100000"/>
              </a:lnSpc>
            </a:pPr>
            <a:r>
              <a:rPr lang="ne-NP" sz="2400" dirty="0">
                <a:cs typeface="Kalimati" panose="00000400000000000000" pitchFamily="2"/>
              </a:rPr>
              <a:t>खाद्य तथा कृषि</a:t>
            </a:r>
          </a:p>
          <a:p>
            <a:pPr>
              <a:lnSpc>
                <a:spcPct val="100000"/>
              </a:lnSpc>
            </a:pPr>
            <a:r>
              <a:rPr lang="ne-NP" sz="2400" dirty="0">
                <a:cs typeface="Kalimati" panose="00000400000000000000" pitchFamily="2"/>
              </a:rPr>
              <a:t>आपतकालीन आश्रय र गैर खाद्य सामाग्री</a:t>
            </a:r>
          </a:p>
          <a:p>
            <a:pPr>
              <a:lnSpc>
                <a:spcPct val="100000"/>
              </a:lnSpc>
            </a:pPr>
            <a:r>
              <a:rPr lang="ne-NP" sz="2400" dirty="0">
                <a:cs typeface="Kalimati" panose="00000400000000000000" pitchFamily="2"/>
              </a:rPr>
              <a:t>स्वास्थ्य तथा पोषण</a:t>
            </a:r>
          </a:p>
          <a:p>
            <a:pPr>
              <a:lnSpc>
                <a:spcPct val="100000"/>
              </a:lnSpc>
            </a:pPr>
            <a:r>
              <a:rPr lang="ne-NP" sz="2400" dirty="0">
                <a:cs typeface="Kalimati" panose="00000400000000000000" pitchFamily="2"/>
              </a:rPr>
              <a:t>खानेपानी तथा सरसफाइ</a:t>
            </a:r>
          </a:p>
          <a:p>
            <a:pPr>
              <a:lnSpc>
                <a:spcPct val="100000"/>
              </a:lnSpc>
            </a:pPr>
            <a:r>
              <a:rPr lang="ne-NP" sz="2400" dirty="0">
                <a:cs typeface="Kalimati" panose="00000400000000000000" pitchFamily="2"/>
              </a:rPr>
              <a:t>पूर्वाधार (सडक, बिजुली, यातायात, सञ्चार क्षेत्र)</a:t>
            </a:r>
          </a:p>
          <a:p>
            <a:pPr>
              <a:lnSpc>
                <a:spcPct val="100000"/>
              </a:lnSpc>
            </a:pPr>
            <a:r>
              <a:rPr lang="ne-NP" sz="2400" dirty="0">
                <a:cs typeface="Kalimati" panose="00000400000000000000" pitchFamily="2"/>
              </a:rPr>
              <a:t>आपतकालीन शिक्षा</a:t>
            </a:r>
          </a:p>
          <a:p>
            <a:pPr>
              <a:lnSpc>
                <a:spcPct val="100000"/>
              </a:lnSpc>
            </a:pPr>
            <a:r>
              <a:rPr lang="ne-NP" sz="2400" dirty="0">
                <a:cs typeface="Kalimati" panose="00000400000000000000" pitchFamily="2"/>
              </a:rPr>
              <a:t>अस्थायी आवास</a:t>
            </a:r>
          </a:p>
          <a:p>
            <a:pPr>
              <a:lnSpc>
                <a:spcPct val="100000"/>
              </a:lnSpc>
            </a:pPr>
            <a:r>
              <a:rPr lang="ne-NP" sz="2400">
                <a:cs typeface="Kalimati" panose="00000400000000000000" pitchFamily="2"/>
              </a:rPr>
              <a:t>पुर्ननिर्माण र पुर्नस्थापना</a:t>
            </a:r>
          </a:p>
          <a:p>
            <a:pPr>
              <a:lnSpc>
                <a:spcPct val="100000"/>
              </a:lnSpc>
            </a:pPr>
            <a:r>
              <a:rPr lang="ne-NP" sz="2400">
                <a:cs typeface="Kalimati" panose="00000400000000000000" pitchFamily="2"/>
              </a:rPr>
              <a:t>मनसुन पूर्वतयारी तथा प्रतिकार्य कमाण्ड सेन्टर (तीनै तहका सरकार, अन्तरमन्त्रालय र निकायबीच समन्वय तथा समग्र व्यवस्थापनका लागि)</a:t>
            </a:r>
          </a:p>
          <a:p>
            <a:pPr>
              <a:lnSpc>
                <a:spcPct val="100000"/>
              </a:lnSpc>
            </a:pPr>
            <a:endParaRPr lang="ne-NP" sz="2400" dirty="0">
              <a:cs typeface="Kalimati" panose="00000400000000000000" pitchFamily="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C679E8-09AC-AEFD-8945-BCE4B4357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304">
            <a:off x="7065715" y="1685407"/>
            <a:ext cx="2639388" cy="33972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9021B0-2975-9E27-AAEE-A11E28A30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2811" y="1336500"/>
            <a:ext cx="2909604" cy="383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804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306" y="1094418"/>
            <a:ext cx="11342984" cy="2618787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ne-NP" sz="3600" b="1">
                <a:solidFill>
                  <a:srgbClr val="2C6220"/>
                </a:solidFill>
                <a:latin typeface="+mn-lt"/>
                <a:ea typeface="+mn-ea"/>
                <a:cs typeface="Kalimati" panose="00000400000000000000" pitchFamily="2"/>
              </a:rPr>
              <a:t>तत्कालै </a:t>
            </a:r>
            <a:r>
              <a:rPr lang="ne-NP" sz="3600">
                <a:solidFill>
                  <a:srgbClr val="2C6220"/>
                </a:solidFill>
                <a:ea typeface="+mn-ea"/>
                <a:cs typeface="Kalimati" panose="00000400000000000000" pitchFamily="2"/>
              </a:rPr>
              <a:t>सुरु गरिएका र गर्नुपर्ने कार्य </a:t>
            </a:r>
            <a:endParaRPr lang="en-US" sz="3600" b="1" dirty="0">
              <a:solidFill>
                <a:srgbClr val="2C6220"/>
              </a:solidFill>
              <a:latin typeface="+mn-lt"/>
              <a:ea typeface="+mn-ea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5647706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91" y="1489753"/>
            <a:ext cx="6033776" cy="285982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ne-NP" sz="2200">
                <a:cs typeface="Kalimati" panose="00000400000000000000" pitchFamily="2"/>
              </a:rPr>
              <a:t>कटानका </a:t>
            </a:r>
            <a:r>
              <a:rPr lang="ne-NP" sz="2200" dirty="0">
                <a:cs typeface="Kalimati" panose="00000400000000000000" pitchFamily="2"/>
              </a:rPr>
              <a:t>कारण नदीका किनारमा रहेका भौतिक संरचना (हाइटेन्सन लाइन, टेलिफोनका टावर लगायत) को </a:t>
            </a:r>
            <a:r>
              <a:rPr lang="ne-NP" sz="2200">
                <a:cs typeface="Kalimati" panose="00000400000000000000" pitchFamily="2"/>
              </a:rPr>
              <a:t>सुरक्षा उर्जा, जलश्रोत तथा सिंचाइ मन्त्रालय</a:t>
            </a:r>
            <a:r>
              <a:rPr lang="en-US" sz="2200">
                <a:cs typeface="Kalimati" panose="00000400000000000000" pitchFamily="2"/>
              </a:rPr>
              <a:t>,</a:t>
            </a:r>
            <a:r>
              <a:rPr lang="ne-NP" sz="2200">
                <a:cs typeface="Kalimati" panose="00000400000000000000" pitchFamily="2"/>
              </a:rPr>
              <a:t> सञ्चार तथा सूचना प्रविधि मन्त्रालय </a:t>
            </a:r>
            <a:r>
              <a:rPr lang="ne-NP" sz="2200" dirty="0">
                <a:cs typeface="Kalimati" panose="00000400000000000000" pitchFamily="2"/>
              </a:rPr>
              <a:t>सम्बन्धित स्थानीय तह र जिल्ला विपद् व्यवस्थापन </a:t>
            </a:r>
            <a:r>
              <a:rPr lang="ne-NP" sz="2200">
                <a:cs typeface="Kalimati" panose="00000400000000000000" pitchFamily="2"/>
              </a:rPr>
              <a:t>समितिले गर्नु पर्ने ।सोका लागि सम्वद्ध निकायलाई अनुरोध गरिएको ।</a:t>
            </a:r>
            <a:endParaRPr lang="ne-NP" sz="2200" dirty="0">
              <a:cs typeface="Kalimati" panose="00000400000000000000" pitchFamily="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45DF54-A04A-0C70-4D9D-C36EC0362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312" y="1176158"/>
            <a:ext cx="4131774" cy="55090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B2B8DC-A266-4E42-A146-C04117D5621E}"/>
              </a:ext>
            </a:extLst>
          </p:cNvPr>
          <p:cNvSpPr txBox="1"/>
          <p:nvPr/>
        </p:nvSpPr>
        <p:spPr>
          <a:xfrm>
            <a:off x="1130157" y="482587"/>
            <a:ext cx="9750176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ne-NP" sz="2800">
                <a:solidFill>
                  <a:srgbClr val="2C6220"/>
                </a:solidFill>
                <a:ea typeface="+mn-ea"/>
                <a:cs typeface="Kalimati" panose="00000400000000000000" pitchFamily="2"/>
              </a:rPr>
              <a:t>मनसुनजन्य विपद्को प्रतिकार्यका लागि तत्काल गरिएका कार्यहरु</a:t>
            </a:r>
            <a:endParaRPr lang="en-US" sz="2800">
              <a:solidFill>
                <a:srgbClr val="2C6220"/>
              </a:solidFill>
              <a:ea typeface="+mn-ea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2415768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401E7-7848-4589-A771-F755D9A8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050" y="275223"/>
            <a:ext cx="10966580" cy="1298902"/>
          </a:xfrm>
        </p:spPr>
        <p:txBody>
          <a:bodyPr/>
          <a:lstStyle/>
          <a:p>
            <a:r>
              <a:rPr lang="ne-NP" sz="2600">
                <a:solidFill>
                  <a:srgbClr val="2C6220"/>
                </a:solidFill>
                <a:ea typeface="+mn-ea"/>
                <a:cs typeface="Kalimati" panose="00000400000000000000" pitchFamily="2"/>
              </a:rPr>
              <a:t>मनसुनजन्य विपद्को प्रतिकार्यका लागि तत्काल गरिएका कार्यहरु</a:t>
            </a:r>
            <a:endParaRPr lang="en-US" sz="2600">
              <a:solidFill>
                <a:srgbClr val="2C6220"/>
              </a:solidFill>
              <a:ea typeface="+mn-ea"/>
              <a:cs typeface="Kalimati" panose="00000400000000000000" pitchFamily="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B8DCD-331C-4A1D-AF3A-0BB6B9CBB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50" y="1574125"/>
            <a:ext cx="1096658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e-NP" sz="2000">
                <a:cs typeface="Kalimati" panose="00000400000000000000" pitchFamily="2"/>
              </a:rPr>
              <a:t>गृह मन्त्रालय</a:t>
            </a:r>
            <a:r>
              <a:rPr lang="en-US" sz="2000">
                <a:cs typeface="Kalimati" panose="00000400000000000000" pitchFamily="2"/>
              </a:rPr>
              <a:t>,</a:t>
            </a:r>
            <a:r>
              <a:rPr lang="ne-NP" sz="2000">
                <a:cs typeface="Kalimati" panose="00000400000000000000" pitchFamily="2"/>
              </a:rPr>
              <a:t> प्राधिकरण र सम्बन्धित सरोकारवालाको सहभागितमा फ्लाइङ् स्क्वाडका रुपमा उच्च जोखिममा रहेका स्थलहरुको अध्ययन गरी जोखिम न्यूनीकरण गर्न टोली तयारी अवस्थामा राखिएको । </a:t>
            </a:r>
          </a:p>
          <a:p>
            <a:pPr>
              <a:lnSpc>
                <a:spcPct val="150000"/>
              </a:lnSpc>
            </a:pPr>
            <a:r>
              <a:rPr lang="ne-NP" sz="2000">
                <a:cs typeface="Kalimati" panose="00000400000000000000" pitchFamily="2"/>
              </a:rPr>
              <a:t>खोज</a:t>
            </a:r>
            <a:r>
              <a:rPr lang="en-US" sz="2000">
                <a:cs typeface="Kalimati" panose="00000400000000000000" pitchFamily="2"/>
              </a:rPr>
              <a:t>,</a:t>
            </a:r>
            <a:r>
              <a:rPr lang="ne-NP" sz="2000">
                <a:cs typeface="Kalimati" panose="00000400000000000000" pitchFamily="2"/>
              </a:rPr>
              <a:t> उद्धार र राहतका निम्ति अपुग श्रोत साधनको व्यवस्थापनका निम्ति सहयोगी संघ संस्था र साझेदार संस्थाहरुसँग नियमित बैठक तथा संवाद भइरहेको ।</a:t>
            </a:r>
          </a:p>
          <a:p>
            <a:pPr>
              <a:lnSpc>
                <a:spcPct val="150000"/>
              </a:lnSpc>
            </a:pPr>
            <a:r>
              <a:rPr lang="ne-NP" sz="2000">
                <a:cs typeface="Kalimati" panose="00000400000000000000" pitchFamily="2"/>
              </a:rPr>
              <a:t>सरोकारवालासँग निकायसँग नियमित संवादका लागि </a:t>
            </a:r>
            <a:r>
              <a:rPr lang="en-US" sz="2000">
                <a:cs typeface="Kalimati" panose="00000400000000000000" pitchFamily="2"/>
              </a:rPr>
              <a:t>What's App </a:t>
            </a:r>
            <a:r>
              <a:rPr lang="ne-NP" sz="2000">
                <a:cs typeface="Kalimati" panose="00000400000000000000" pitchFamily="2"/>
              </a:rPr>
              <a:t>समूह बनाइ समन्वय प्रभावकारी बनाउने कार्य गरिएको ।</a:t>
            </a:r>
          </a:p>
          <a:p>
            <a:pPr>
              <a:lnSpc>
                <a:spcPct val="150000"/>
              </a:lnSpc>
            </a:pPr>
            <a:r>
              <a:rPr lang="ne-NP" sz="2000">
                <a:cs typeface="Kalimati" panose="00000400000000000000" pitchFamily="2"/>
              </a:rPr>
              <a:t>पहिरोको जोखिममा रहेका स्थानीय तहलाई </a:t>
            </a:r>
            <a:r>
              <a:rPr lang="en-US" sz="2000">
                <a:cs typeface="Kalimati" panose="00000400000000000000" pitchFamily="2"/>
              </a:rPr>
              <a:t>Zoom meeting</a:t>
            </a:r>
            <a:r>
              <a:rPr lang="ne-NP" sz="2000">
                <a:cs typeface="Kalimati" panose="00000400000000000000" pitchFamily="2"/>
              </a:rPr>
              <a:t> मार्फत धाँजा पुर्नका लागि अनुरोध गरिएको ।</a:t>
            </a:r>
          </a:p>
          <a:p>
            <a:pPr>
              <a:lnSpc>
                <a:spcPct val="150000"/>
              </a:lnSpc>
            </a:pPr>
            <a:r>
              <a:rPr lang="ne-NP" sz="2000">
                <a:cs typeface="Kalimati" panose="00000400000000000000" pitchFamily="2"/>
              </a:rPr>
              <a:t>ढुवानी र यातायात व्यवसायीसँग छलफल गरी ढुवानीका साधनहरु तयारी अवस्थामा राख्नका लागि यस क्षेत्रका प्रतिनिधिसँग छलफल गरिएको ।</a:t>
            </a:r>
          </a:p>
          <a:p>
            <a:pPr>
              <a:lnSpc>
                <a:spcPct val="150000"/>
              </a:lnSpc>
            </a:pPr>
            <a:endParaRPr lang="ne-NP" sz="2000">
              <a:cs typeface="Kalimati" panose="00000400000000000000" pitchFamily="2"/>
            </a:endParaRPr>
          </a:p>
          <a:p>
            <a:pPr marL="0" indent="0">
              <a:lnSpc>
                <a:spcPct val="150000"/>
              </a:lnSpc>
              <a:buNone/>
            </a:pPr>
            <a:endParaRPr lang="ne-NP">
              <a:cs typeface="Kalimati" panose="00000400000000000000" pitchFamily="2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396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4DB94-0FDD-43A9-A804-20B19C3E6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82" y="134931"/>
            <a:ext cx="10966580" cy="1298902"/>
          </a:xfrm>
        </p:spPr>
        <p:txBody>
          <a:bodyPr>
            <a:noAutofit/>
          </a:bodyPr>
          <a:lstStyle/>
          <a:p>
            <a:r>
              <a:rPr lang="ne-NP" sz="2800">
                <a:solidFill>
                  <a:srgbClr val="2C6220"/>
                </a:solidFill>
                <a:ea typeface="+mn-ea"/>
                <a:cs typeface="Kalimati" panose="00000400000000000000" pitchFamily="2"/>
              </a:rPr>
              <a:t>मनसुनजन्य विपद्को प्रतिकार्यका लागि तत्काल गरिएका कार्यहरु</a:t>
            </a:r>
            <a:endParaRPr lang="en-US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1A114-C1C3-44BF-A889-967CF71FC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582" y="1168079"/>
            <a:ext cx="1096658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ne-NP" sz="2200">
                <a:cs typeface="Kalimati" panose="00000400000000000000" pitchFamily="2"/>
              </a:rPr>
              <a:t>जिल्ला प्रशासन कार्यालय र सम्बन्धित पालिकाको समन्वयमा घटनास्थलमा आवश्यकताका आधारमा हेल्पडेक्स स्थापना गर्न निर्देशन दिइएको ।</a:t>
            </a:r>
          </a:p>
          <a:p>
            <a:pPr>
              <a:lnSpc>
                <a:spcPct val="150000"/>
              </a:lnSpc>
            </a:pPr>
            <a:r>
              <a:rPr lang="ne-NP" sz="2200">
                <a:cs typeface="Kalimati" panose="00000400000000000000" pitchFamily="2"/>
              </a:rPr>
              <a:t>निजी हेलिकप्टर कम्पनीको एसोसिएसन</a:t>
            </a:r>
            <a:r>
              <a:rPr lang="en-US" sz="2200">
                <a:cs typeface="Kalimati" panose="00000400000000000000" pitchFamily="2"/>
              </a:rPr>
              <a:t>, </a:t>
            </a:r>
            <a:r>
              <a:rPr lang="ne-NP" sz="2200">
                <a:cs typeface="Kalimati" panose="00000400000000000000" pitchFamily="2"/>
              </a:rPr>
              <a:t> नागरिक उड्डयन प्राधिकरण र सम्वद्ध पक्षसँग समन्वयात्मक बैठक बसिएको ।</a:t>
            </a:r>
          </a:p>
          <a:p>
            <a:pPr>
              <a:lnSpc>
                <a:spcPct val="150000"/>
              </a:lnSpc>
            </a:pPr>
            <a:r>
              <a:rPr lang="ne-NP" sz="2200">
                <a:cs typeface="Kalimati" panose="00000400000000000000" pitchFamily="2"/>
              </a:rPr>
              <a:t>स्थानीय</a:t>
            </a:r>
            <a:r>
              <a:rPr lang="en-US" sz="2200">
                <a:cs typeface="Kalimati" panose="00000400000000000000" pitchFamily="2"/>
              </a:rPr>
              <a:t>,</a:t>
            </a:r>
            <a:r>
              <a:rPr lang="ne-NP" sz="2200">
                <a:cs typeface="Kalimati" panose="00000400000000000000" pitchFamily="2"/>
              </a:rPr>
              <a:t> जिल्ला र प्रदेश तहमा अतिविपन्न र संकटासन्न समुदाय सम्बन्धित </a:t>
            </a:r>
            <a:r>
              <a:rPr lang="en-US" sz="2200">
                <a:cs typeface="Kalimati" panose="00000400000000000000" pitchFamily="2"/>
              </a:rPr>
              <a:t>(GEDSI) </a:t>
            </a:r>
            <a:r>
              <a:rPr lang="ne-NP" sz="2200">
                <a:cs typeface="Kalimati" panose="00000400000000000000" pitchFamily="2"/>
              </a:rPr>
              <a:t>इकाइ खडा गर्नका लागि जिल्ला प्रशासन कार्यालयमार्फत निर्देशन दिइएको ।</a:t>
            </a:r>
          </a:p>
          <a:p>
            <a:pPr>
              <a:lnSpc>
                <a:spcPct val="150000"/>
              </a:lnSpc>
            </a:pPr>
            <a:r>
              <a:rPr lang="en-US" sz="2200">
                <a:cs typeface="Kalimati" panose="00000400000000000000" pitchFamily="2"/>
              </a:rPr>
              <a:t>Free Emergency call </a:t>
            </a:r>
            <a:r>
              <a:rPr lang="ne-NP" sz="2200">
                <a:cs typeface="Kalimati" panose="00000400000000000000" pitchFamily="2"/>
              </a:rPr>
              <a:t> को व्यवस्था गर्नका लागि सञ्चार तथा सुचना प्रविधि मन्त्रालय</a:t>
            </a:r>
            <a:r>
              <a:rPr lang="en-US" sz="2200">
                <a:cs typeface="Kalimati" panose="00000400000000000000" pitchFamily="2"/>
              </a:rPr>
              <a:t>,  </a:t>
            </a:r>
            <a:r>
              <a:rPr lang="ne-NP" sz="2200">
                <a:cs typeface="Kalimati" panose="00000400000000000000" pitchFamily="2"/>
              </a:rPr>
              <a:t>नेपाल टेलिकम लगायतका निकायसँग समन्वयात्मक बैठक भएको । </a:t>
            </a:r>
          </a:p>
          <a:p>
            <a:pPr>
              <a:lnSpc>
                <a:spcPct val="150000"/>
              </a:lnSpc>
            </a:pPr>
            <a:endParaRPr lang="ne-NP" sz="2200">
              <a:cs typeface="Kalimati" panose="00000400000000000000" pitchFamily="2"/>
            </a:endParaRPr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34565446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8"/>
          <p:cNvSpPr txBox="1">
            <a:spLocks noGrp="1"/>
          </p:cNvSpPr>
          <p:nvPr>
            <p:ph type="title"/>
          </p:nvPr>
        </p:nvSpPr>
        <p:spPr>
          <a:xfrm>
            <a:off x="821932" y="1013048"/>
            <a:ext cx="10890841" cy="659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ct val="100000"/>
              <a:buFont typeface="Times New Roman"/>
              <a:buNone/>
            </a:pPr>
            <a:r>
              <a:rPr lang="ne-NP" sz="4000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RMS </a:t>
            </a:r>
            <a:r>
              <a:rPr lang="ne-NP" sz="2700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(Resource Management System - Godam)</a:t>
            </a:r>
            <a:br>
              <a:rPr lang="ne-NP" sz="2700">
                <a:solidFill>
                  <a:srgbClr val="1E4E79"/>
                </a:solidFill>
              </a:rPr>
            </a:br>
            <a:r>
              <a:rPr lang="ne-NP" sz="2000">
                <a:solidFill>
                  <a:srgbClr val="C55A11"/>
                </a:solidFill>
              </a:rPr>
              <a:t>श्रोत व्यवस्थापन प्रणाली गोदाम - https://bipadportal.gov.np/risk-info/#/capacity-and-resources</a:t>
            </a:r>
            <a:endParaRPr sz="2000">
              <a:solidFill>
                <a:srgbClr val="C55A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8"/>
          <p:cNvSpPr txBox="1">
            <a:spLocks noGrp="1"/>
          </p:cNvSpPr>
          <p:nvPr>
            <p:ph type="sldNum" idx="12"/>
          </p:nvPr>
        </p:nvSpPr>
        <p:spPr>
          <a:xfrm>
            <a:off x="11339902" y="6427444"/>
            <a:ext cx="455142" cy="410547"/>
          </a:xfrm>
          <a:prstGeom prst="rect">
            <a:avLst/>
          </a:prstGeom>
          <a:solidFill>
            <a:srgbClr val="2C62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Mali"/>
                <a:ea typeface="Mali"/>
                <a:cs typeface="Mali"/>
                <a:sym typeface="Mali"/>
              </a:defRPr>
            </a:lvl1pPr>
            <a:lvl2pPr marL="0" marR="0" lvl="1" indent="0" algn="ctr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Mali"/>
                <a:ea typeface="Mali"/>
                <a:cs typeface="Mali"/>
                <a:sym typeface="Mali"/>
              </a:defRPr>
            </a:lvl2pPr>
            <a:lvl3pPr marL="0" marR="0" lvl="2" indent="0" algn="ctr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Mali"/>
                <a:ea typeface="Mali"/>
                <a:cs typeface="Mali"/>
                <a:sym typeface="Mali"/>
              </a:defRPr>
            </a:lvl3pPr>
            <a:lvl4pPr marL="0" marR="0" lvl="3" indent="0" algn="ctr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Mali"/>
                <a:ea typeface="Mali"/>
                <a:cs typeface="Mali"/>
                <a:sym typeface="Mali"/>
              </a:defRPr>
            </a:lvl4pPr>
            <a:lvl5pPr marL="0" marR="0" lvl="4" indent="0" algn="ctr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Mali"/>
                <a:ea typeface="Mali"/>
                <a:cs typeface="Mali"/>
                <a:sym typeface="Mali"/>
              </a:defRPr>
            </a:lvl5pPr>
            <a:lvl6pPr marL="0" marR="0" lvl="5" indent="0" algn="ctr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Mali"/>
                <a:ea typeface="Mali"/>
                <a:cs typeface="Mali"/>
                <a:sym typeface="Mali"/>
              </a:defRPr>
            </a:lvl6pPr>
            <a:lvl7pPr marL="0" marR="0" lvl="6" indent="0" algn="ctr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Mali"/>
                <a:ea typeface="Mali"/>
                <a:cs typeface="Mali"/>
                <a:sym typeface="Mali"/>
              </a:defRPr>
            </a:lvl7pPr>
            <a:lvl8pPr marL="0" marR="0" lvl="7" indent="0" algn="ctr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Mali"/>
                <a:ea typeface="Mali"/>
                <a:cs typeface="Mali"/>
                <a:sym typeface="Mali"/>
              </a:defRPr>
            </a:lvl8pPr>
            <a:lvl9pPr marL="0" marR="0" lvl="8" indent="0" algn="ctr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pPr marL="0" lvl="0" indent="0" algn="ctr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ne-NP" smtClean="0"/>
              <a:pPr marL="0" lvl="0" indent="0" algn="ctr" rtl="0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SzPts val="800"/>
                <a:buNone/>
              </a:pPr>
              <a:t>29</a:t>
            </a:fld>
            <a:endParaRPr/>
          </a:p>
        </p:txBody>
      </p:sp>
      <p:pic>
        <p:nvPicPr>
          <p:cNvPr id="117" name="Google Shape;11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710" y="1777430"/>
            <a:ext cx="10678589" cy="504001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8" name="Google Shape;118;p38"/>
          <p:cNvGraphicFramePr/>
          <p:nvPr/>
        </p:nvGraphicFramePr>
        <p:xfrm>
          <a:off x="4705564" y="5634825"/>
          <a:ext cx="3918961" cy="8723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918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72325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700" b="1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T w="4775" cap="flat" cmpd="sng">
                      <a:solidFill>
                        <a:srgbClr val="8EA9D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9" name="Google Shape;119;p38"/>
          <p:cNvSpPr txBox="1"/>
          <p:nvPr/>
        </p:nvSpPr>
        <p:spPr>
          <a:xfrm>
            <a:off x="5123518" y="5592685"/>
            <a:ext cx="19104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38100" lvl="0" indent="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e-NP" sz="2100">
                <a:solidFill>
                  <a:schemeClr val="accent6"/>
                </a:solidFill>
              </a:rPr>
              <a:t>दुई सय एकाउन्न</a:t>
            </a:r>
            <a:endParaRPr sz="2100">
              <a:solidFill>
                <a:schemeClr val="accent6"/>
              </a:solidFill>
            </a:endParaRPr>
          </a:p>
        </p:txBody>
      </p:sp>
      <p:pic>
        <p:nvPicPr>
          <p:cNvPr id="120" name="Google Shape;12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84750" y="3222850"/>
            <a:ext cx="1139775" cy="15360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15;p38">
            <a:extLst>
              <a:ext uri="{FF2B5EF4-FFF2-40B4-BE49-F238E27FC236}">
                <a16:creationId xmlns:a16="http://schemas.microsoft.com/office/drawing/2014/main" id="{F62288E5-F28C-4E50-8335-A168F4538DE5}"/>
              </a:ext>
            </a:extLst>
          </p:cNvPr>
          <p:cNvSpPr txBox="1">
            <a:spLocks/>
          </p:cNvSpPr>
          <p:nvPr/>
        </p:nvSpPr>
        <p:spPr>
          <a:xfrm>
            <a:off x="581887" y="389193"/>
            <a:ext cx="10993663" cy="4745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ne-NP" sz="2400">
                <a:cs typeface="Kalimati" panose="00000400000000000000" pitchFamily="2"/>
              </a:rPr>
              <a:t>खोज</a:t>
            </a:r>
            <a:r>
              <a:rPr lang="en-US" sz="2400">
                <a:cs typeface="Kalimati" panose="00000400000000000000" pitchFamily="2"/>
              </a:rPr>
              <a:t>,</a:t>
            </a:r>
            <a:r>
              <a:rPr lang="ne-NP" sz="2400">
                <a:cs typeface="Kalimati" panose="00000400000000000000" pitchFamily="2"/>
              </a:rPr>
              <a:t> उद्धार र राहत व्यवस्थापनका</a:t>
            </a:r>
            <a:r>
              <a:rPr lang="en-US" sz="2400">
                <a:cs typeface="Kalimati" panose="00000400000000000000" pitchFamily="2"/>
              </a:rPr>
              <a:t> </a:t>
            </a:r>
            <a:r>
              <a:rPr lang="ne-NP" sz="2400">
                <a:cs typeface="Kalimati" panose="00000400000000000000" pitchFamily="2"/>
              </a:rPr>
              <a:t>सामाग्रीहरु </a:t>
            </a:r>
            <a:r>
              <a:rPr lang="en-US" sz="2400">
                <a:cs typeface="Kalimati" panose="00000400000000000000" pitchFamily="2"/>
              </a:rPr>
              <a:t>Online portal (Bipadportal.gov.np) </a:t>
            </a:r>
            <a:r>
              <a:rPr lang="ne-NP" sz="2400">
                <a:cs typeface="Kalimati" panose="00000400000000000000" pitchFamily="2"/>
              </a:rPr>
              <a:t>मा भण्डारण सूची प्रविष्ट गर्न थालिएको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1515" y="591410"/>
            <a:ext cx="10736491" cy="604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/>
            <a:r>
              <a:rPr lang="ne-NP" sz="2800" b="1">
                <a:solidFill>
                  <a:srgbClr val="2C6220"/>
                </a:solidFill>
                <a:ea typeface="+mj-ea"/>
                <a:cs typeface="Kalimati" panose="00000400000000000000" pitchFamily="2"/>
              </a:rPr>
              <a:t>देशभर विगत १० वर्षेको (२०७०-२०८०</a:t>
            </a:r>
            <a:r>
              <a:rPr lang="en-US" sz="2800" b="1">
                <a:solidFill>
                  <a:srgbClr val="2C6220"/>
                </a:solidFill>
                <a:ea typeface="+mj-ea"/>
                <a:cs typeface="Kalimati" panose="00000400000000000000" pitchFamily="2"/>
              </a:rPr>
              <a:t>) </a:t>
            </a:r>
            <a:r>
              <a:rPr lang="ne-NP" sz="2800" b="1">
                <a:solidFill>
                  <a:srgbClr val="2C6220"/>
                </a:solidFill>
                <a:ea typeface="+mj-ea"/>
                <a:cs typeface="Kalimati" panose="00000400000000000000" pitchFamily="2"/>
              </a:rPr>
              <a:t>मनसुनजन्य विपद्का घटना र क्षति </a:t>
            </a:r>
            <a:endParaRPr lang="en-US" sz="2800" b="1" dirty="0">
              <a:solidFill>
                <a:srgbClr val="2C6220"/>
              </a:solidFill>
              <a:ea typeface="+mj-ea"/>
              <a:cs typeface="Kalimati" panose="00000400000000000000" pitchFamily="2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BDD19B2-E61B-EBC7-FEBD-8B2C170F1A70}"/>
              </a:ext>
            </a:extLst>
          </p:cNvPr>
          <p:cNvGraphicFramePr>
            <a:graphicFrameLocks noGrp="1"/>
          </p:cNvGraphicFramePr>
          <p:nvPr/>
        </p:nvGraphicFramePr>
        <p:xfrm>
          <a:off x="583915" y="1571946"/>
          <a:ext cx="11024169" cy="418158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239150">
                  <a:extLst>
                    <a:ext uri="{9D8B030D-6E8A-4147-A177-3AD203B41FA5}">
                      <a16:colId xmlns:a16="http://schemas.microsoft.com/office/drawing/2014/main" val="3675216414"/>
                    </a:ext>
                  </a:extLst>
                </a:gridCol>
                <a:gridCol w="1043817">
                  <a:extLst>
                    <a:ext uri="{9D8B030D-6E8A-4147-A177-3AD203B41FA5}">
                      <a16:colId xmlns:a16="http://schemas.microsoft.com/office/drawing/2014/main" val="788971048"/>
                    </a:ext>
                  </a:extLst>
                </a:gridCol>
                <a:gridCol w="1043817">
                  <a:extLst>
                    <a:ext uri="{9D8B030D-6E8A-4147-A177-3AD203B41FA5}">
                      <a16:colId xmlns:a16="http://schemas.microsoft.com/office/drawing/2014/main" val="628643278"/>
                    </a:ext>
                  </a:extLst>
                </a:gridCol>
                <a:gridCol w="848484">
                  <a:extLst>
                    <a:ext uri="{9D8B030D-6E8A-4147-A177-3AD203B41FA5}">
                      <a16:colId xmlns:a16="http://schemas.microsoft.com/office/drawing/2014/main" val="1748617943"/>
                    </a:ext>
                  </a:extLst>
                </a:gridCol>
                <a:gridCol w="1043817">
                  <a:extLst>
                    <a:ext uri="{9D8B030D-6E8A-4147-A177-3AD203B41FA5}">
                      <a16:colId xmlns:a16="http://schemas.microsoft.com/office/drawing/2014/main" val="1547251384"/>
                    </a:ext>
                  </a:extLst>
                </a:gridCol>
                <a:gridCol w="1239150">
                  <a:extLst>
                    <a:ext uri="{9D8B030D-6E8A-4147-A177-3AD203B41FA5}">
                      <a16:colId xmlns:a16="http://schemas.microsoft.com/office/drawing/2014/main" val="1477883634"/>
                    </a:ext>
                  </a:extLst>
                </a:gridCol>
                <a:gridCol w="1239150">
                  <a:extLst>
                    <a:ext uri="{9D8B030D-6E8A-4147-A177-3AD203B41FA5}">
                      <a16:colId xmlns:a16="http://schemas.microsoft.com/office/drawing/2014/main" val="2641237310"/>
                    </a:ext>
                  </a:extLst>
                </a:gridCol>
                <a:gridCol w="1239150">
                  <a:extLst>
                    <a:ext uri="{9D8B030D-6E8A-4147-A177-3AD203B41FA5}">
                      <a16:colId xmlns:a16="http://schemas.microsoft.com/office/drawing/2014/main" val="3362928782"/>
                    </a:ext>
                  </a:extLst>
                </a:gridCol>
                <a:gridCol w="1043817">
                  <a:extLst>
                    <a:ext uri="{9D8B030D-6E8A-4147-A177-3AD203B41FA5}">
                      <a16:colId xmlns:a16="http://schemas.microsoft.com/office/drawing/2014/main" val="4014358287"/>
                    </a:ext>
                  </a:extLst>
                </a:gridCol>
                <a:gridCol w="1043817">
                  <a:extLst>
                    <a:ext uri="{9D8B030D-6E8A-4147-A177-3AD203B41FA5}">
                      <a16:colId xmlns:a16="http://schemas.microsoft.com/office/drawing/2014/main" val="4153082798"/>
                    </a:ext>
                  </a:extLst>
                </a:gridCol>
              </a:tblGrid>
              <a:tr h="59194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dirty="0">
                          <a:effectLst/>
                          <a:cs typeface="Kalimati" panose="00000400000000000000" pitchFamily="2"/>
                        </a:rPr>
                        <a:t>घटना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>
                          <a:effectLst/>
                          <a:cs typeface="Kalimati" panose="00000400000000000000" pitchFamily="2"/>
                        </a:rPr>
                        <a:t>घटना संख्या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>
                          <a:effectLst/>
                          <a:cs typeface="Kalimati" panose="00000400000000000000" pitchFamily="2"/>
                        </a:rPr>
                        <a:t>मृत्यु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>
                          <a:effectLst/>
                          <a:cs typeface="Kalimati" panose="00000400000000000000" pitchFamily="2"/>
                        </a:rPr>
                        <a:t>वेपत्ता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>
                          <a:effectLst/>
                          <a:cs typeface="Kalimati" panose="00000400000000000000" pitchFamily="2"/>
                        </a:rPr>
                        <a:t>घाइते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dirty="0">
                          <a:effectLst/>
                          <a:cs typeface="Kalimati" panose="00000400000000000000" pitchFamily="2"/>
                        </a:rPr>
                        <a:t>प्रभावित परिवार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dirty="0">
                          <a:effectLst/>
                          <a:cs typeface="Kalimati" panose="00000400000000000000" pitchFamily="2"/>
                        </a:rPr>
                        <a:t>घरक्षती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dirty="0">
                          <a:effectLst/>
                          <a:cs typeface="Kalimati" panose="00000400000000000000" pitchFamily="2"/>
                        </a:rPr>
                        <a:t>गोठ क्षति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>
                          <a:effectLst/>
                          <a:cs typeface="Kalimati" panose="00000400000000000000" pitchFamily="2"/>
                        </a:rPr>
                        <a:t>पुशु चौपाया क्षती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9258147"/>
                  </a:ext>
                </a:extLst>
              </a:tr>
              <a:tr h="5310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dirty="0">
                          <a:effectLst/>
                          <a:cs typeface="Kalimati" panose="00000400000000000000" pitchFamily="2"/>
                        </a:rPr>
                        <a:t>आंशिक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>
                          <a:effectLst/>
                          <a:cs typeface="Kalimati" panose="00000400000000000000" pitchFamily="2"/>
                        </a:rPr>
                        <a:t>पूर्ण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535577"/>
                  </a:ext>
                </a:extLst>
              </a:tr>
              <a:tr h="5919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>
                          <a:effectLst/>
                          <a:cs typeface="Kalimati" panose="00000400000000000000" pitchFamily="2"/>
                        </a:rPr>
                        <a:t>बाढी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dirty="0">
                          <a:effectLst/>
                          <a:cs typeface="Kalimati" panose="00000400000000000000" pitchFamily="2"/>
                        </a:rPr>
                        <a:t>१६०२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>
                          <a:effectLst/>
                          <a:cs typeface="Kalimati" panose="00000400000000000000" pitchFamily="2"/>
                        </a:rPr>
                        <a:t>७४७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>
                          <a:effectLst/>
                          <a:cs typeface="Kalimati" panose="00000400000000000000" pitchFamily="2"/>
                        </a:rPr>
                        <a:t>४७८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>
                          <a:effectLst/>
                          <a:cs typeface="Kalimati" panose="00000400000000000000" pitchFamily="2"/>
                        </a:rPr>
                        <a:t>१९३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>
                          <a:effectLst/>
                          <a:cs typeface="Kalimati" panose="00000400000000000000" pitchFamily="2"/>
                        </a:rPr>
                        <a:t>६५०२२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dirty="0">
                          <a:effectLst/>
                          <a:cs typeface="Kalimati" panose="00000400000000000000" pitchFamily="2"/>
                        </a:rPr>
                        <a:t>४१३३०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>
                          <a:effectLst/>
                          <a:cs typeface="Kalimati" panose="00000400000000000000" pitchFamily="2"/>
                        </a:rPr>
                        <a:t>१०९५५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>
                          <a:effectLst/>
                          <a:cs typeface="Kalimati" panose="00000400000000000000" pitchFamily="2"/>
                        </a:rPr>
                        <a:t>३७५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>
                          <a:effectLst/>
                          <a:cs typeface="Kalimati" panose="00000400000000000000" pitchFamily="2"/>
                        </a:rPr>
                        <a:t>७२५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8144265"/>
                  </a:ext>
                </a:extLst>
              </a:tr>
              <a:tr h="5919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>
                          <a:effectLst/>
                          <a:cs typeface="Kalimati" panose="00000400000000000000" pitchFamily="2"/>
                        </a:rPr>
                        <a:t>पहिरो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dirty="0">
                          <a:effectLst/>
                          <a:cs typeface="Kalimati" panose="00000400000000000000" pitchFamily="2"/>
                        </a:rPr>
                        <a:t>२८४०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>
                          <a:effectLst/>
                          <a:cs typeface="Kalimati" panose="00000400000000000000" pitchFamily="2"/>
                        </a:rPr>
                        <a:t>१३१४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>
                          <a:effectLst/>
                          <a:cs typeface="Kalimati" panose="00000400000000000000" pitchFamily="2"/>
                        </a:rPr>
                        <a:t>३१२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>
                          <a:effectLst/>
                          <a:cs typeface="Kalimati" panose="00000400000000000000" pitchFamily="2"/>
                        </a:rPr>
                        <a:t>१११७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>
                          <a:effectLst/>
                          <a:cs typeface="Kalimati" panose="00000400000000000000" pitchFamily="2"/>
                        </a:rPr>
                        <a:t>११८३१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>
                          <a:effectLst/>
                          <a:cs typeface="Kalimati" panose="00000400000000000000" pitchFamily="2"/>
                        </a:rPr>
                        <a:t>३७३३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>
                          <a:effectLst/>
                          <a:cs typeface="Kalimati" panose="00000400000000000000" pitchFamily="2"/>
                        </a:rPr>
                        <a:t>३७६३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>
                          <a:effectLst/>
                          <a:cs typeface="Kalimati" panose="00000400000000000000" pitchFamily="2"/>
                        </a:rPr>
                        <a:t>५२८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>
                          <a:effectLst/>
                          <a:cs typeface="Kalimati" panose="00000400000000000000" pitchFamily="2"/>
                        </a:rPr>
                        <a:t>१६६२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7568943"/>
                  </a:ext>
                </a:extLst>
              </a:tr>
              <a:tr h="6413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>
                          <a:effectLst/>
                          <a:cs typeface="Kalimati" panose="00000400000000000000" pitchFamily="2"/>
                        </a:rPr>
                        <a:t>भारीबर्षा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dirty="0">
                          <a:effectLst/>
                          <a:cs typeface="Kalimati" panose="00000400000000000000" pitchFamily="2"/>
                        </a:rPr>
                        <a:t>१५९७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dirty="0">
                          <a:effectLst/>
                          <a:cs typeface="Kalimati" panose="00000400000000000000" pitchFamily="2"/>
                        </a:rPr>
                        <a:t>१०६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dirty="0">
                          <a:effectLst/>
                          <a:cs typeface="Kalimati" panose="00000400000000000000" pitchFamily="2"/>
                        </a:rPr>
                        <a:t>१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dirty="0">
                          <a:effectLst/>
                          <a:cs typeface="Kalimati" panose="00000400000000000000" pitchFamily="2"/>
                        </a:rPr>
                        <a:t>२८३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>
                          <a:effectLst/>
                          <a:cs typeface="Kalimati" panose="00000400000000000000" pitchFamily="2"/>
                        </a:rPr>
                        <a:t>५७१७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>
                          <a:effectLst/>
                          <a:cs typeface="Kalimati" panose="00000400000000000000" pitchFamily="2"/>
                        </a:rPr>
                        <a:t>६८९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>
                          <a:effectLst/>
                          <a:cs typeface="Kalimati" panose="00000400000000000000" pitchFamily="2"/>
                        </a:rPr>
                        <a:t>१२५४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>
                          <a:effectLst/>
                          <a:cs typeface="Kalimati" panose="00000400000000000000" pitchFamily="2"/>
                        </a:rPr>
                        <a:t>२५२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>
                          <a:effectLst/>
                          <a:cs typeface="Kalimati" panose="00000400000000000000" pitchFamily="2"/>
                        </a:rPr>
                        <a:t>९९२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7196435"/>
                  </a:ext>
                </a:extLst>
              </a:tr>
              <a:tr h="6413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dirty="0">
                          <a:effectLst/>
                          <a:cs typeface="Kalimati" panose="00000400000000000000" pitchFamily="2"/>
                        </a:rPr>
                        <a:t>चट्याङ्ग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>
                          <a:effectLst/>
                          <a:cs typeface="Kalimati" panose="00000400000000000000" pitchFamily="2"/>
                        </a:rPr>
                        <a:t>२४००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>
                          <a:effectLst/>
                          <a:cs typeface="Kalimati" panose="00000400000000000000" pitchFamily="2"/>
                        </a:rPr>
                        <a:t>८८५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>
                          <a:effectLst/>
                          <a:cs typeface="Kalimati" panose="00000400000000000000" pitchFamily="2"/>
                        </a:rPr>
                        <a:t>०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>
                          <a:effectLst/>
                          <a:cs typeface="Kalimati" panose="00000400000000000000" pitchFamily="2"/>
                        </a:rPr>
                        <a:t>२५८२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dirty="0">
                          <a:effectLst/>
                          <a:cs typeface="Kalimati" panose="00000400000000000000" pitchFamily="2"/>
                        </a:rPr>
                        <a:t>३०७५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dirty="0">
                          <a:effectLst/>
                          <a:cs typeface="Kalimati" panose="00000400000000000000" pitchFamily="2"/>
                        </a:rPr>
                        <a:t>३९८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dirty="0">
                          <a:effectLst/>
                          <a:cs typeface="Kalimati" panose="00000400000000000000" pitchFamily="2"/>
                        </a:rPr>
                        <a:t>८२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dirty="0">
                          <a:effectLst/>
                          <a:cs typeface="Kalimati" panose="00000400000000000000" pitchFamily="2"/>
                        </a:rPr>
                        <a:t>८७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>
                          <a:effectLst/>
                          <a:cs typeface="Kalimati" panose="00000400000000000000" pitchFamily="2"/>
                        </a:rPr>
                        <a:t>३२४५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1490390"/>
                  </a:ext>
                </a:extLst>
              </a:tr>
              <a:tr h="5919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>
                          <a:effectLst/>
                          <a:cs typeface="Kalimati" panose="00000400000000000000" pitchFamily="2"/>
                        </a:rPr>
                        <a:t>जम्मा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 dirty="0">
                          <a:effectLst/>
                          <a:cs typeface="Kalimati" panose="00000400000000000000" pitchFamily="2"/>
                        </a:rPr>
                        <a:t>८४४१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>
                          <a:effectLst/>
                          <a:cs typeface="Kalimati" panose="00000400000000000000" pitchFamily="2"/>
                        </a:rPr>
                        <a:t>३०५२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>
                          <a:effectLst/>
                          <a:cs typeface="Kalimati" panose="00000400000000000000" pitchFamily="2"/>
                        </a:rPr>
                        <a:t>७९१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>
                          <a:effectLst/>
                          <a:cs typeface="Kalimati" panose="00000400000000000000" pitchFamily="2"/>
                        </a:rPr>
                        <a:t>४१७६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 dirty="0">
                          <a:effectLst/>
                          <a:cs typeface="Kalimati" panose="00000400000000000000" pitchFamily="2"/>
                        </a:rPr>
                        <a:t>८५६४६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 dirty="0">
                          <a:effectLst/>
                          <a:cs typeface="Kalimati" panose="00000400000000000000" pitchFamily="2"/>
                        </a:rPr>
                        <a:t>४६०६९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 dirty="0">
                          <a:effectLst/>
                          <a:cs typeface="Kalimati" panose="00000400000000000000" pitchFamily="2"/>
                        </a:rPr>
                        <a:t>१६०५४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 dirty="0">
                          <a:effectLst/>
                          <a:cs typeface="Kalimati" panose="00000400000000000000" pitchFamily="2"/>
                        </a:rPr>
                        <a:t>१२४२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 dirty="0">
                          <a:effectLst/>
                          <a:cs typeface="Kalimati" panose="00000400000000000000" pitchFamily="2"/>
                        </a:rPr>
                        <a:t>६६२४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4881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75438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9"/>
          <p:cNvSpPr txBox="1">
            <a:spLocks noGrp="1"/>
          </p:cNvSpPr>
          <p:nvPr>
            <p:ph type="title"/>
          </p:nvPr>
        </p:nvSpPr>
        <p:spPr>
          <a:xfrm>
            <a:off x="612710" y="391786"/>
            <a:ext cx="10966500" cy="7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ct val="100000"/>
              <a:buFont typeface="Times New Roman"/>
              <a:buNone/>
            </a:pPr>
            <a:r>
              <a:rPr lang="ne-NP" sz="4000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RMS </a:t>
            </a:r>
            <a:r>
              <a:rPr lang="ne-NP" sz="2700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(Resource Management System - Godam)</a:t>
            </a:r>
            <a:br>
              <a:rPr lang="ne-NP" sz="2700">
                <a:solidFill>
                  <a:srgbClr val="1E4E79"/>
                </a:solidFill>
              </a:rPr>
            </a:br>
            <a:r>
              <a:rPr lang="ne-NP" sz="2000">
                <a:solidFill>
                  <a:srgbClr val="C55A11"/>
                </a:solidFill>
              </a:rPr>
              <a:t>श्रोत व्यवस्थापन प्रणाली गोदाम - https://bipadportal.gov.np/risk-info/#/capacity-and-resources</a:t>
            </a:r>
            <a:endParaRPr sz="2000">
              <a:solidFill>
                <a:srgbClr val="C55A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39"/>
          <p:cNvSpPr txBox="1">
            <a:spLocks noGrp="1"/>
          </p:cNvSpPr>
          <p:nvPr>
            <p:ph type="sldNum" idx="12"/>
          </p:nvPr>
        </p:nvSpPr>
        <p:spPr>
          <a:xfrm>
            <a:off x="11124148" y="6406895"/>
            <a:ext cx="455142" cy="410547"/>
          </a:xfrm>
          <a:prstGeom prst="rect">
            <a:avLst/>
          </a:prstGeom>
          <a:solidFill>
            <a:srgbClr val="2C62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Mali"/>
                <a:ea typeface="Mali"/>
                <a:cs typeface="Mali"/>
                <a:sym typeface="Mali"/>
              </a:defRPr>
            </a:lvl1pPr>
            <a:lvl2pPr marL="0" marR="0" lvl="1" indent="0" algn="ctr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Mali"/>
                <a:ea typeface="Mali"/>
                <a:cs typeface="Mali"/>
                <a:sym typeface="Mali"/>
              </a:defRPr>
            </a:lvl2pPr>
            <a:lvl3pPr marL="0" marR="0" lvl="2" indent="0" algn="ctr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Mali"/>
                <a:ea typeface="Mali"/>
                <a:cs typeface="Mali"/>
                <a:sym typeface="Mali"/>
              </a:defRPr>
            </a:lvl3pPr>
            <a:lvl4pPr marL="0" marR="0" lvl="3" indent="0" algn="ctr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Mali"/>
                <a:ea typeface="Mali"/>
                <a:cs typeface="Mali"/>
                <a:sym typeface="Mali"/>
              </a:defRPr>
            </a:lvl4pPr>
            <a:lvl5pPr marL="0" marR="0" lvl="4" indent="0" algn="ctr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Mali"/>
                <a:ea typeface="Mali"/>
                <a:cs typeface="Mali"/>
                <a:sym typeface="Mali"/>
              </a:defRPr>
            </a:lvl5pPr>
            <a:lvl6pPr marL="0" marR="0" lvl="5" indent="0" algn="ctr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Mali"/>
                <a:ea typeface="Mali"/>
                <a:cs typeface="Mali"/>
                <a:sym typeface="Mali"/>
              </a:defRPr>
            </a:lvl6pPr>
            <a:lvl7pPr marL="0" marR="0" lvl="6" indent="0" algn="ctr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Mali"/>
                <a:ea typeface="Mali"/>
                <a:cs typeface="Mali"/>
                <a:sym typeface="Mali"/>
              </a:defRPr>
            </a:lvl7pPr>
            <a:lvl8pPr marL="0" marR="0" lvl="7" indent="0" algn="ctr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Mali"/>
                <a:ea typeface="Mali"/>
                <a:cs typeface="Mali"/>
                <a:sym typeface="Mali"/>
              </a:defRPr>
            </a:lvl8pPr>
            <a:lvl9pPr marL="0" marR="0" lvl="8" indent="0" algn="ctr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pPr marL="0" lvl="0" indent="0" algn="ctr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ne-NP" smtClean="0"/>
              <a:pPr marL="0" lvl="0" indent="0" algn="ctr" rtl="0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SzPts val="800"/>
                <a:buNone/>
              </a:pPr>
              <a:t>30</a:t>
            </a:fld>
            <a:endParaRPr/>
          </a:p>
        </p:txBody>
      </p:sp>
      <p:pic>
        <p:nvPicPr>
          <p:cNvPr id="127" name="Google Shape;127;p39"/>
          <p:cNvPicPr preferRelativeResize="0"/>
          <p:nvPr/>
        </p:nvPicPr>
        <p:blipFill rotWithShape="1">
          <a:blip r:embed="rId3">
            <a:alphaModFix/>
          </a:blip>
          <a:srcRect l="1090" t="-2240" r="-1090" b="2240"/>
          <a:stretch/>
        </p:blipFill>
        <p:spPr>
          <a:xfrm>
            <a:off x="915025" y="1187975"/>
            <a:ext cx="10062991" cy="551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307" y="1094418"/>
            <a:ext cx="11743360" cy="26187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br>
              <a:rPr lang="ne-NP" sz="3600" b="1">
                <a:solidFill>
                  <a:srgbClr val="2C6220"/>
                </a:solidFill>
                <a:ea typeface="+mj-ea"/>
                <a:cs typeface="Kalimati" panose="00000400000000000000" pitchFamily="2"/>
              </a:rPr>
            </a:br>
            <a:r>
              <a:rPr lang="ne-NP" sz="3600" b="1">
                <a:solidFill>
                  <a:srgbClr val="2C6220"/>
                </a:solidFill>
                <a:ea typeface="+mj-ea"/>
                <a:cs typeface="Kalimati" panose="00000400000000000000" pitchFamily="2"/>
              </a:rPr>
              <a:t>मनसुन पूर्वतयारी तथा प्रतिकार्य योजनामा समावेश प्रमुख विषयहरु</a:t>
            </a:r>
            <a:br>
              <a:rPr lang="ne-NP" sz="3600" b="1">
                <a:solidFill>
                  <a:srgbClr val="2C6220"/>
                </a:solidFill>
                <a:ea typeface="+mj-ea"/>
                <a:cs typeface="Kalimati" panose="00000400000000000000" pitchFamily="2"/>
              </a:rPr>
            </a:b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0138641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10" y="391786"/>
            <a:ext cx="10966580" cy="737767"/>
          </a:xfrm>
        </p:spPr>
        <p:txBody>
          <a:bodyPr>
            <a:normAutofit/>
          </a:bodyPr>
          <a:lstStyle/>
          <a:p>
            <a:pPr algn="ctr"/>
            <a:r>
              <a:rPr lang="ne-NP" sz="3200" b="1" dirty="0">
                <a:solidFill>
                  <a:srgbClr val="2C6220"/>
                </a:solidFill>
                <a:cs typeface="Kalimati" panose="00000400000000000000" pitchFamily="2"/>
              </a:rPr>
              <a:t>खोज तथा उद्धार</a:t>
            </a:r>
            <a:endParaRPr lang="en-US" sz="3200" b="1" dirty="0">
              <a:solidFill>
                <a:srgbClr val="2C6220"/>
              </a:solidFill>
              <a:cs typeface="Kalimati" panose="00000400000000000000" pitchFamily="2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469F9EB-161B-AA81-5C43-19FAE45760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8847695"/>
              </p:ext>
            </p:extLst>
          </p:nvPr>
        </p:nvGraphicFramePr>
        <p:xfrm>
          <a:off x="449855" y="1210057"/>
          <a:ext cx="11292289" cy="5313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35016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10" y="391786"/>
            <a:ext cx="10966580" cy="737767"/>
          </a:xfrm>
        </p:spPr>
        <p:txBody>
          <a:bodyPr>
            <a:normAutofit/>
          </a:bodyPr>
          <a:lstStyle/>
          <a:p>
            <a:pPr algn="ctr"/>
            <a:r>
              <a:rPr lang="ne-NP" sz="3200" b="1" dirty="0">
                <a:solidFill>
                  <a:srgbClr val="2C6220"/>
                </a:solidFill>
                <a:cs typeface="Kalimati" panose="00000400000000000000" pitchFamily="2"/>
              </a:rPr>
              <a:t>पूर्वाधार (सडक, बिजुली, यातायात, सञ्चार क्षेत्र)</a:t>
            </a:r>
            <a:endParaRPr lang="en-US" sz="3200" b="1" dirty="0">
              <a:solidFill>
                <a:srgbClr val="2C6220"/>
              </a:solidFill>
              <a:cs typeface="Kalimati" panose="00000400000000000000" pitchFamily="2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B768FA-AAF9-8364-F413-F92EA2FC6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504" y="1196211"/>
            <a:ext cx="11398992" cy="5270003"/>
          </a:xfrm>
        </p:spPr>
        <p:txBody>
          <a:bodyPr>
            <a:no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e-NP" sz="2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सडक विभाग</a:t>
            </a:r>
            <a:r>
              <a:rPr lang="ne-NP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मार्फत अत्यावश्यक स्थानमा तत्काल पुर्याउन सकिने गरी एउटा प्रदेशमा कम्तिमा ५ वटाका दरले हुने गरी ७ वटा प्रदेशमा ३५ वटा </a:t>
            </a:r>
            <a:r>
              <a:rPr lang="ne-NP" sz="2100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बेलीब्रिज राख्ने</a:t>
            </a:r>
            <a:r>
              <a:rPr lang="en-US" sz="2100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,</a:t>
            </a:r>
            <a:r>
              <a:rPr lang="ne-NP" sz="2100">
                <a:latin typeface="Calibri" panose="020F0502020204030204" pitchFamily="34" charset="0"/>
                <a:cs typeface="Kalimati" panose="00000400000000000000" pitchFamily="2"/>
              </a:rPr>
              <a:t> साथै </a:t>
            </a:r>
            <a:r>
              <a:rPr lang="ne-NP" sz="2100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राष्ट्रिय </a:t>
            </a:r>
            <a:r>
              <a:rPr lang="ne-NP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राजमार्गमा सम्भावित पहिरोको नजिकै पर्याप्त इन्धन र चालकसहित हेभि इक्युप्मेन्ट</a:t>
            </a:r>
            <a:r>
              <a:rPr lang="en-US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, </a:t>
            </a:r>
            <a:r>
              <a:rPr lang="ne-NP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डोजरलाई तयारी अवस्थामा राख्ने ।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e-NP" sz="2100" dirty="0"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अवरुद्ध सडकको बारेमा आम जनमानसलाई जानकारी गराउने प्रणालीको निर्माण र प्रयोग ।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e-NP" sz="21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प्राधिकरणले जल </a:t>
            </a:r>
            <a:r>
              <a:rPr lang="ne-NP" sz="2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तथा मौसम विज्ञान विभाग </a:t>
            </a:r>
            <a:r>
              <a:rPr lang="ne-NP" sz="21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र दूरसञ्चार </a:t>
            </a:r>
            <a:r>
              <a:rPr lang="ne-NP" sz="2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प्राधिकरण</a:t>
            </a:r>
            <a:r>
              <a:rPr lang="ne-NP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को समन्वयमा विपद्को जोखिमबारे </a:t>
            </a:r>
            <a:r>
              <a:rPr lang="ne-NP" sz="2100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आम जनमानसलाई </a:t>
            </a:r>
            <a:r>
              <a:rPr lang="ne-NP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निरन्तर सूचना प्रवाह गर्ने ।</a:t>
            </a:r>
            <a:endParaRPr lang="en-US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e-NP" sz="2100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दूरसञ्चार </a:t>
            </a:r>
            <a:r>
              <a:rPr lang="ne-NP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प्राधिकरणसँगको समन्वयमा </a:t>
            </a:r>
            <a:r>
              <a:rPr lang="ne-NP" sz="2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सञ्चार तथा सुचना प्रविधि मन्त्रालय</a:t>
            </a:r>
            <a:r>
              <a:rPr lang="ne-NP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ले पोर्टेबल सञ्चार उपकरणलाई तयारी अवस्थामा राखि विपद्का समयमा २४ सै घण्टा टेलिफोन तथा इन्टरनेटको प्रवन्ध गरिनु पर्ने </a:t>
            </a:r>
            <a:endParaRPr lang="en-US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ne-NP" sz="2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उर्जा</a:t>
            </a:r>
            <a:r>
              <a:rPr lang="en-US" sz="2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, </a:t>
            </a:r>
            <a:r>
              <a:rPr lang="ne-NP" sz="2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जलश्रोत तथा सिंचाइ मन्त्रालय</a:t>
            </a:r>
            <a:r>
              <a:rPr lang="ne-NP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ले बैकल्पिक उर्जा प्रवद्धन केन्द्रको सहयोगमा प्रत्येक </a:t>
            </a:r>
            <a:r>
              <a:rPr lang="ne-NP" sz="2100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प्रदेशमा </a:t>
            </a:r>
            <a:r>
              <a:rPr lang="ne-NP" sz="2100"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२</a:t>
            </a:r>
            <a:r>
              <a:rPr lang="ne-NP" sz="2100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००० </a:t>
            </a:r>
            <a:r>
              <a:rPr lang="ne-NP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वटाका दरले पोर्टेबल सोलार र बत्तीको व्यवस्था मिलाउने ।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4494920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10" y="391786"/>
            <a:ext cx="10966580" cy="737767"/>
          </a:xfrm>
        </p:spPr>
        <p:txBody>
          <a:bodyPr>
            <a:normAutofit/>
          </a:bodyPr>
          <a:lstStyle/>
          <a:p>
            <a:pPr algn="ctr"/>
            <a:r>
              <a:rPr lang="ne-NP" sz="3200" dirty="0">
                <a:solidFill>
                  <a:srgbClr val="2C6220"/>
                </a:solidFill>
                <a:cs typeface="Kalimati" panose="00000400000000000000" pitchFamily="2"/>
              </a:rPr>
              <a:t>तार </a:t>
            </a:r>
            <a:r>
              <a:rPr lang="ne-NP" sz="3200">
                <a:solidFill>
                  <a:srgbClr val="2C6220"/>
                </a:solidFill>
                <a:cs typeface="Kalimati" panose="00000400000000000000" pitchFamily="2"/>
              </a:rPr>
              <a:t>जाली तथा </a:t>
            </a:r>
            <a:r>
              <a:rPr lang="ne-NP" sz="3200" dirty="0">
                <a:solidFill>
                  <a:srgbClr val="2C6220"/>
                </a:solidFill>
                <a:cs typeface="Kalimati" panose="00000400000000000000" pitchFamily="2"/>
              </a:rPr>
              <a:t>स्यान्ड ब्यागको व्यवस्था</a:t>
            </a:r>
            <a:endParaRPr lang="en-US" sz="3200" b="1" dirty="0">
              <a:solidFill>
                <a:srgbClr val="2C6220"/>
              </a:solidFill>
              <a:cs typeface="Kalimati" panose="00000400000000000000" pitchFamily="2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B768FA-AAF9-8364-F413-F92EA2FC6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28" y="1247582"/>
            <a:ext cx="4204825" cy="5270003"/>
          </a:xfrm>
        </p:spPr>
        <p:txBody>
          <a:bodyPr>
            <a:normAutofit/>
          </a:bodyPr>
          <a:lstStyle/>
          <a:p>
            <a:pPr marL="461963" marR="0" indent="-34925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ne-NP" sz="2400" b="1"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सिंचाइ विभागले </a:t>
            </a:r>
          </a:p>
          <a:p>
            <a:pPr marL="461963" marR="0" indent="-34925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e-NP" sz="2400"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प्रत्येक प्रदेशमा न्यूनतम १००० थान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(</a:t>
            </a:r>
            <a:r>
              <a:rPr lang="ne-NP" sz="2400"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कोशी प्रदेशमा २५०० थान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)</a:t>
            </a:r>
            <a:r>
              <a:rPr lang="ne-NP" sz="2400"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 तार </a:t>
            </a:r>
            <a:r>
              <a:rPr lang="ne-NP" sz="2400" dirty="0"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जालीको </a:t>
            </a:r>
            <a:r>
              <a:rPr lang="ne-NP" sz="2400"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प्रबन्ध गर्ने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 </a:t>
            </a:r>
            <a:endParaRPr lang="ne-NP" sz="2400">
              <a:latin typeface="Calibri" panose="020F0502020204030204" pitchFamily="34" charset="0"/>
              <a:ea typeface="Calibri" panose="020F0502020204030204" pitchFamily="34" charset="0"/>
              <a:cs typeface="Kalimati" panose="00000400000000000000" pitchFamily="2"/>
            </a:endParaRPr>
          </a:p>
          <a:p>
            <a:pPr marL="461963" marR="0" indent="-34925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e-NP" sz="2400"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प्रत्येक प्रदेशमा २५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,</a:t>
            </a:r>
            <a:r>
              <a:rPr lang="ne-NP" sz="2400"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००० थान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 (</a:t>
            </a:r>
            <a:r>
              <a:rPr lang="ne-NP" sz="2400"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कोशी प्रदेशमा ५०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,</a:t>
            </a:r>
            <a:r>
              <a:rPr lang="ne-NP" sz="2400"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००० थान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)</a:t>
            </a:r>
            <a:r>
              <a:rPr lang="ne-NP" sz="2400"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  का दरले </a:t>
            </a:r>
            <a:r>
              <a:rPr lang="ne-NP" sz="2400" dirty="0"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स्यान्ड ब्यागको </a:t>
            </a:r>
            <a:r>
              <a:rPr lang="ne-NP" sz="2400"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प्रबन्ध गर्ने</a:t>
            </a:r>
          </a:p>
          <a:p>
            <a:pPr marL="461963" marR="0" indent="-34925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ne-NP" sz="2400" dirty="0">
              <a:latin typeface="Calibri" panose="020F0502020204030204" pitchFamily="34" charset="0"/>
              <a:ea typeface="Calibri" panose="020F0502020204030204" pitchFamily="34" charset="0"/>
              <a:cs typeface="Kalimati" panose="00000400000000000000" pitchFamily="2"/>
            </a:endParaRPr>
          </a:p>
        </p:txBody>
      </p:sp>
      <p:pic>
        <p:nvPicPr>
          <p:cNvPr id="4098" name="Picture 2" descr="Why do people use sandbags before a flood">
            <a:extLst>
              <a:ext uri="{FF2B5EF4-FFF2-40B4-BE49-F238E27FC236}">
                <a16:creationId xmlns:a16="http://schemas.microsoft.com/office/drawing/2014/main" id="{6217095A-EED4-F1A0-9FDF-71EA7F242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364" y="1396282"/>
            <a:ext cx="7224619" cy="406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6092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10" y="391786"/>
            <a:ext cx="10966580" cy="737767"/>
          </a:xfrm>
        </p:spPr>
        <p:txBody>
          <a:bodyPr>
            <a:normAutofit/>
          </a:bodyPr>
          <a:lstStyle/>
          <a:p>
            <a:pPr algn="ctr"/>
            <a:r>
              <a:rPr lang="ne-NP" sz="3200" b="1" dirty="0">
                <a:solidFill>
                  <a:srgbClr val="2C6220"/>
                </a:solidFill>
                <a:cs typeface="Kalimati" panose="00000400000000000000" pitchFamily="2"/>
              </a:rPr>
              <a:t>खाद्य तथा कृ</a:t>
            </a:r>
            <a:r>
              <a:rPr lang="ne-NP" sz="3200" dirty="0">
                <a:solidFill>
                  <a:srgbClr val="2C6220"/>
                </a:solidFill>
                <a:cs typeface="Kalimati" panose="00000400000000000000" pitchFamily="2"/>
              </a:rPr>
              <a:t>षि</a:t>
            </a:r>
            <a:endParaRPr lang="en-US" sz="3200" b="1" dirty="0">
              <a:solidFill>
                <a:srgbClr val="2C6220"/>
              </a:solidFill>
              <a:cs typeface="Kalimati" panose="00000400000000000000" pitchFamily="2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91BB1B8-073F-7DFD-349E-0EEE5955B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10" y="1260645"/>
            <a:ext cx="5579661" cy="4817426"/>
          </a:xfrm>
        </p:spPr>
        <p:txBody>
          <a:bodyPr anchor="ctr"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endParaRPr lang="ne-NP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Kalimati" panose="00000400000000000000" pitchFamily="2"/>
            </a:endParaRPr>
          </a:p>
          <a:p>
            <a:pPr algn="just">
              <a:lnSpc>
                <a:spcPct val="150000"/>
              </a:lnSpc>
            </a:pPr>
            <a:r>
              <a:rPr lang="ne-NP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खाद्य </a:t>
            </a:r>
            <a:r>
              <a:rPr lang="ne-NP" sz="2400"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व्यापार कम्पनी लिमिटेड</a:t>
            </a:r>
            <a:r>
              <a:rPr lang="ne-NP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सँगको </a:t>
            </a:r>
            <a:r>
              <a:rPr lang="ne-NP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समन्वयमा </a:t>
            </a:r>
            <a:r>
              <a:rPr lang="ne-NP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कृषि तथा पशुपंक्षी विकास मन्त्राल</a:t>
            </a:r>
            <a:r>
              <a:rPr lang="ne-NP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यले ७ वटै प्रदेशको खाद्य </a:t>
            </a:r>
            <a:r>
              <a:rPr lang="ne-NP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गोदाममा ८३ हजार </a:t>
            </a:r>
            <a:r>
              <a:rPr lang="ne-NP" sz="2400"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घर परिवार</a:t>
            </a:r>
            <a:r>
              <a:rPr lang="ne-NP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लाई </a:t>
            </a:r>
            <a:r>
              <a:rPr lang="ne-NP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१५ दिन पुग्ने गरीको खाद्य सामग्री तयारी अवस्थामा राख्ने </a:t>
            </a:r>
            <a:r>
              <a:rPr lang="ne-NP" sz="2400" dirty="0"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।</a:t>
            </a:r>
          </a:p>
          <a:p>
            <a:pPr algn="just">
              <a:lnSpc>
                <a:spcPct val="150000"/>
              </a:lnSpc>
            </a:pPr>
            <a:r>
              <a:rPr lang="ne-NP" sz="2400" b="1" dirty="0"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उद्योग वाणिज्य तथा आपूर्ति मन्त्रालय</a:t>
            </a:r>
            <a:r>
              <a:rPr lang="ne-NP" sz="2400" dirty="0"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ले उद्योग वाणिज्य महासंघसँगको समन्वयमा खाद्य सामाग्रीको भण्डारण र सहज उपलब्धता गराउने ।</a:t>
            </a:r>
          </a:p>
          <a:p>
            <a:pPr algn="just">
              <a:lnSpc>
                <a:spcPct val="150000"/>
              </a:lnSpc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7" name="Picture 6" descr="खाद्य सामग्री पसल विहान र साँझ मात्र खोल्न पाउने | Butwal Dainik">
            <a:extLst>
              <a:ext uri="{FF2B5EF4-FFF2-40B4-BE49-F238E27FC236}">
                <a16:creationId xmlns:a16="http://schemas.microsoft.com/office/drawing/2014/main" id="{CA4898F6-D30B-0786-CC0C-53E64ACA20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8" b="21124"/>
          <a:stretch/>
        </p:blipFill>
        <p:spPr bwMode="auto">
          <a:xfrm>
            <a:off x="6501653" y="1509755"/>
            <a:ext cx="5265895" cy="276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821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10" y="391786"/>
            <a:ext cx="10966580" cy="737767"/>
          </a:xfrm>
        </p:spPr>
        <p:txBody>
          <a:bodyPr>
            <a:normAutofit/>
          </a:bodyPr>
          <a:lstStyle/>
          <a:p>
            <a:pPr algn="ctr"/>
            <a:r>
              <a:rPr lang="ne-NP" sz="3200" b="1">
                <a:solidFill>
                  <a:srgbClr val="2C6220"/>
                </a:solidFill>
                <a:cs typeface="Kalimati" panose="00000400000000000000" pitchFamily="2"/>
              </a:rPr>
              <a:t>स्वास्थ्य </a:t>
            </a:r>
            <a:endParaRPr lang="en-US" sz="3200" b="1" dirty="0">
              <a:solidFill>
                <a:srgbClr val="2C6220"/>
              </a:solidFill>
              <a:cs typeface="Kalimati" panose="00000400000000000000" pitchFamily="2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91BB1B8-073F-7DFD-349E-0EEE5955B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384" y="1018161"/>
            <a:ext cx="6064867" cy="4287419"/>
          </a:xfrm>
        </p:spPr>
        <p:txBody>
          <a:bodyPr anchor="ctr"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ne-NP" sz="2000" b="1">
              <a:effectLst/>
              <a:latin typeface="Calibri" panose="020F0502020204030204" pitchFamily="34" charset="0"/>
              <a:ea typeface="Calibri" panose="020F0502020204030204" pitchFamily="34" charset="0"/>
              <a:cs typeface="Kalimati" panose="00000400000000000000" pitchFamily="2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ne-NP" sz="2000" b="1">
              <a:latin typeface="Calibri" panose="020F0502020204030204" pitchFamily="34" charset="0"/>
              <a:ea typeface="Calibri" panose="020F0502020204030204" pitchFamily="34" charset="0"/>
              <a:cs typeface="Kalimati" panose="00000400000000000000" pitchFamily="2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ne-NP" sz="2000" b="1">
              <a:effectLst/>
              <a:latin typeface="Calibri" panose="020F0502020204030204" pitchFamily="34" charset="0"/>
              <a:ea typeface="Calibri" panose="020F0502020204030204" pitchFamily="34" charset="0"/>
              <a:cs typeface="Kalimati" panose="00000400000000000000" pitchFamily="2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ne-NP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स्वास्थ्य </a:t>
            </a:r>
            <a:r>
              <a:rPr lang="ne-NP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मन्त्रालय तथा स्वास्थ्य </a:t>
            </a:r>
            <a:r>
              <a:rPr lang="ne-NP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सेवा विभागः</a:t>
            </a:r>
          </a:p>
          <a:p>
            <a:pPr algn="just">
              <a:lnSpc>
                <a:spcPct val="150000"/>
              </a:lnSpc>
            </a:pPr>
            <a:r>
              <a:rPr lang="ne-NP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 प्रदेश सरकारसँगको समन्वयमा प्रत्येक </a:t>
            </a:r>
            <a:r>
              <a:rPr lang="ne-NP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प्रदेशको राजधानीमा </a:t>
            </a:r>
            <a:r>
              <a:rPr lang="ne-NP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कम्तिमा </a:t>
            </a:r>
            <a:r>
              <a:rPr lang="ne-NP" sz="2000"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३</a:t>
            </a:r>
            <a:r>
              <a:rPr lang="ne-NP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 </a:t>
            </a:r>
            <a:r>
              <a:rPr lang="ne-NP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वटा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Rapid respon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medical team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 </a:t>
            </a:r>
            <a:r>
              <a:rPr lang="ne-NP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को निर्माण </a:t>
            </a:r>
            <a:r>
              <a:rPr lang="ne-NP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गरी तयारी </a:t>
            </a:r>
            <a:r>
              <a:rPr lang="ne-NP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अवस्थामा </a:t>
            </a:r>
            <a:r>
              <a:rPr lang="ne-NP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राख्ने ।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i-IN" sz="2000">
                <a:effectLst/>
                <a:latin typeface="Mangal" panose="02040503050203030202" pitchFamily="18" charset="0"/>
                <a:ea typeface="Calibri" panose="020F0502020204030204" pitchFamily="34" charset="0"/>
                <a:cs typeface="Kalimati" panose="00000400000000000000" pitchFamily="2"/>
              </a:rPr>
              <a:t>स्वास्थ्य आपत्‌कालीन कार्य सञ्चालन केन्द्र (</a:t>
            </a:r>
            <a:r>
              <a:rPr lang="en-US" sz="2000">
                <a:effectLst/>
                <a:latin typeface="Mangal" panose="02040503050203030202" pitchFamily="18" charset="0"/>
                <a:ea typeface="Calibri" panose="020F0502020204030204" pitchFamily="34" charset="0"/>
                <a:cs typeface="Kalimati" panose="00000400000000000000" pitchFamily="2"/>
              </a:rPr>
              <a:t>HEOC) </a:t>
            </a:r>
            <a:r>
              <a:rPr lang="hi-IN" sz="2000">
                <a:effectLst/>
                <a:latin typeface="Mangal" panose="02040503050203030202" pitchFamily="18" charset="0"/>
                <a:ea typeface="Calibri" panose="020F0502020204030204" pitchFamily="34" charset="0"/>
                <a:cs typeface="Kalimati" panose="00000400000000000000" pitchFamily="2"/>
              </a:rPr>
              <a:t>र प्रादेशिक स्वास्थ्य आपत्‌कालीन कार्य सञ्चालन केन्द्र (</a:t>
            </a:r>
            <a:r>
              <a:rPr lang="en-US" sz="2000">
                <a:effectLst/>
                <a:latin typeface="Mangal" panose="02040503050203030202" pitchFamily="18" charset="0"/>
                <a:ea typeface="Calibri" panose="020F0502020204030204" pitchFamily="34" charset="0"/>
                <a:cs typeface="Kalimati" panose="00000400000000000000" pitchFamily="2"/>
              </a:rPr>
              <a:t>PHEOC) </a:t>
            </a:r>
            <a:r>
              <a:rPr lang="hi-IN" sz="2000">
                <a:effectLst/>
                <a:latin typeface="Mangal" panose="02040503050203030202" pitchFamily="18" charset="0"/>
                <a:ea typeface="Calibri" panose="020F0502020204030204" pitchFamily="34" charset="0"/>
                <a:cs typeface="Kalimati" panose="00000400000000000000" pitchFamily="2"/>
              </a:rPr>
              <a:t>लाई क्रियाशील गराई समन्वयात्मक रूपमा कार्य गर्ने गराउने ।</a:t>
            </a:r>
            <a:endParaRPr lang="en-US" sz="200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i-IN" sz="2000">
                <a:effectLst/>
                <a:latin typeface="Mangal" panose="02040503050203030202" pitchFamily="18" charset="0"/>
                <a:ea typeface="Calibri" panose="020F0502020204030204" pitchFamily="34" charset="0"/>
                <a:cs typeface="Kalimati" panose="00000400000000000000" pitchFamily="2"/>
              </a:rPr>
              <a:t>औषधि तथा औषधिजन्य सामग्री समयमै खरिद गरी मौज्दात राख्ने </a:t>
            </a:r>
            <a:r>
              <a:rPr lang="ne-NP" sz="2000">
                <a:effectLst/>
                <a:latin typeface="Mangal" panose="02040503050203030202" pitchFamily="18" charset="0"/>
                <a:ea typeface="Calibri" panose="020F0502020204030204" pitchFamily="34" charset="0"/>
                <a:cs typeface="Kalimati" panose="00000400000000000000" pitchFamily="2"/>
              </a:rPr>
              <a:t>तथा</a:t>
            </a:r>
            <a:r>
              <a:rPr lang="ne-NP" sz="200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hi-IN" sz="2000">
                <a:effectLst/>
                <a:latin typeface="Mangal" panose="02040503050203030202" pitchFamily="18" charset="0"/>
                <a:ea typeface="Calibri" panose="020F0502020204030204" pitchFamily="34" charset="0"/>
                <a:cs typeface="Kalimati" panose="00000400000000000000" pitchFamily="2"/>
              </a:rPr>
              <a:t>औषधिजन्य सामग्र</a:t>
            </a:r>
            <a:r>
              <a:rPr lang="ne-NP" sz="2000">
                <a:effectLst/>
                <a:latin typeface="Mangal" panose="02040503050203030202" pitchFamily="18" charset="0"/>
                <a:ea typeface="Calibri" panose="020F0502020204030204" pitchFamily="34" charset="0"/>
                <a:cs typeface="Kalimati" panose="00000400000000000000" pitchFamily="2"/>
              </a:rPr>
              <a:t>ी</a:t>
            </a:r>
            <a:r>
              <a:rPr lang="hi-IN" sz="2000">
                <a:effectLst/>
                <a:latin typeface="Mangal" panose="02040503050203030202" pitchFamily="18" charset="0"/>
                <a:ea typeface="Calibri" panose="020F0502020204030204" pitchFamily="34" charset="0"/>
                <a:cs typeface="Kalimati" panose="00000400000000000000" pitchFamily="2"/>
              </a:rPr>
              <a:t>को नियमित आपूर्तिको व्यवस्था मिलाउने ।</a:t>
            </a:r>
            <a:endParaRPr lang="en-US" sz="200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algn="just">
              <a:lnSpc>
                <a:spcPct val="150000"/>
              </a:lnSpc>
            </a:pPr>
            <a:endParaRPr lang="ne-NP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Kalimati" panose="00000400000000000000" pitchFamily="2"/>
            </a:endParaRPr>
          </a:p>
        </p:txBody>
      </p:sp>
      <p:pic>
        <p:nvPicPr>
          <p:cNvPr id="3" name="Picture 4" descr="Most are reluctant to work in the Rapid Response Team | ThePress">
            <a:extLst>
              <a:ext uri="{FF2B5EF4-FFF2-40B4-BE49-F238E27FC236}">
                <a16:creationId xmlns:a16="http://schemas.microsoft.com/office/drawing/2014/main" id="{0D5ACFF4-18BB-A30C-05BA-C7A2510E1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48" y="1480484"/>
            <a:ext cx="5405772" cy="359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0081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10" y="391786"/>
            <a:ext cx="10966580" cy="737767"/>
          </a:xfrm>
        </p:spPr>
        <p:txBody>
          <a:bodyPr>
            <a:normAutofit/>
          </a:bodyPr>
          <a:lstStyle/>
          <a:p>
            <a:pPr algn="ctr"/>
            <a:r>
              <a:rPr lang="ne-NP" sz="3200" b="1" dirty="0">
                <a:solidFill>
                  <a:srgbClr val="2C6220"/>
                </a:solidFill>
                <a:cs typeface="Kalimati" panose="00000400000000000000" pitchFamily="2"/>
              </a:rPr>
              <a:t>खानेपानी तथा सरसफाइ</a:t>
            </a:r>
            <a:endParaRPr lang="en-US" sz="3200" b="1" dirty="0">
              <a:solidFill>
                <a:srgbClr val="2C6220"/>
              </a:solidFill>
              <a:cs typeface="Kalimati" panose="00000400000000000000" pitchFamily="2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91BB1B8-073F-7DFD-349E-0EEE5955B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10" y="1391771"/>
            <a:ext cx="11039166" cy="3886200"/>
          </a:xfrm>
        </p:spPr>
        <p:txBody>
          <a:bodyPr anchor="ctr"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ne-NP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खानेपानी </a:t>
            </a:r>
            <a:r>
              <a:rPr lang="ne-NP" sz="2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तथा सरसफाइ मन्त्रालयः</a:t>
            </a:r>
          </a:p>
          <a:p>
            <a:pPr algn="just">
              <a:lnSpc>
                <a:spcPct val="150000"/>
              </a:lnSpc>
            </a:pPr>
            <a:r>
              <a:rPr lang="ne-NP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 </a:t>
            </a:r>
            <a:r>
              <a:rPr lang="ne-NP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प्रदेश सरकारसँग समन्वय गरी प्रत्येक प्रदेश राजधानी तथा जिल्लाहरुमा पर्याप्त मात्रामा खानेपानीका पाइपहरु राख्ने ।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Kalimati" panose="00000400000000000000" pitchFamily="2"/>
            </a:endParaRPr>
          </a:p>
          <a:p>
            <a:pPr algn="just">
              <a:lnSpc>
                <a:spcPct val="150000"/>
              </a:lnSpc>
            </a:pPr>
            <a:r>
              <a:rPr lang="ne-NP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प्रदेश </a:t>
            </a:r>
            <a:r>
              <a:rPr lang="ne-NP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सरकारसँगको समन्वयमा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Portable toilet </a:t>
            </a:r>
            <a:r>
              <a:rPr lang="ne-NP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को प्रबन्ध गर्ने र, पियुस तथा खानेपानी सफा गर्ने औषधी सबै जिल्लाहरुमा पर्याप्त मात्रामा पठाउने ।</a:t>
            </a:r>
          </a:p>
          <a:p>
            <a:pPr algn="just">
              <a:lnSpc>
                <a:spcPct val="150000"/>
              </a:lnSpc>
            </a:pPr>
            <a:endParaRPr lang="ne-NP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4005685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10" y="391786"/>
            <a:ext cx="10966580" cy="737767"/>
          </a:xfrm>
        </p:spPr>
        <p:txBody>
          <a:bodyPr>
            <a:normAutofit/>
          </a:bodyPr>
          <a:lstStyle/>
          <a:p>
            <a:pPr algn="ctr"/>
            <a:r>
              <a:rPr lang="ne-NP" sz="3200" b="1" dirty="0">
                <a:solidFill>
                  <a:srgbClr val="2C6220"/>
                </a:solidFill>
                <a:cs typeface="Kalimati" panose="00000400000000000000" pitchFamily="2"/>
              </a:rPr>
              <a:t>आपतकालीन आश्रय र गैर खाद्य सामाग्री</a:t>
            </a:r>
            <a:endParaRPr lang="en-US" sz="3200" b="1" dirty="0">
              <a:solidFill>
                <a:srgbClr val="2C6220"/>
              </a:solidFill>
              <a:cs typeface="Kalimati" panose="00000400000000000000" pitchFamily="2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91BB1B8-073F-7DFD-349E-0EEE5955B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10" y="1391771"/>
            <a:ext cx="11039166" cy="3886200"/>
          </a:xfrm>
        </p:spPr>
        <p:txBody>
          <a:bodyPr anchor="ctr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ne-NP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नेपाल रेडक्रस सोसाइटी, विभिन्न विकास साझेदार संस्थाहरुले प्रत्येक </a:t>
            </a:r>
            <a:r>
              <a:rPr lang="ne-NP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प्रदेशमा २००० </a:t>
            </a:r>
            <a:r>
              <a:rPr lang="ne-NP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का दरले आपतकालीन आश्रयस्थलका रुपमा टेन्ट र गैर खाद्य सामाग्रीहरु तयारी </a:t>
            </a:r>
            <a:r>
              <a:rPr lang="ne-NP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अवस्थामा राख्ने</a:t>
            </a:r>
          </a:p>
          <a:p>
            <a:pPr algn="just">
              <a:lnSpc>
                <a:spcPct val="150000"/>
              </a:lnSpc>
            </a:pPr>
            <a:r>
              <a:rPr lang="ne-NP" sz="2400" b="1">
                <a:latin typeface="Calibri" panose="020F0502020204030204" pitchFamily="34" charset="0"/>
                <a:cs typeface="Kalimati" panose="00000400000000000000" pitchFamily="2"/>
              </a:rPr>
              <a:t>उद्योग वाणिज्य तथा आपूर्ति मन्त्रालय</a:t>
            </a:r>
            <a:r>
              <a:rPr lang="ne-NP" sz="2400">
                <a:latin typeface="Calibri" panose="020F0502020204030204" pitchFamily="34" charset="0"/>
                <a:cs typeface="Kalimati" panose="00000400000000000000" pitchFamily="2"/>
              </a:rPr>
              <a:t>ले </a:t>
            </a:r>
            <a:r>
              <a:rPr lang="hi-IN" sz="2400">
                <a:latin typeface="Calibri" panose="020F0502020204030204" pitchFamily="34" charset="0"/>
                <a:cs typeface="Kalimati" panose="00000400000000000000" pitchFamily="2"/>
              </a:rPr>
              <a:t>पेट्रोलियम पदार्थहरू एल. पी. ग्यास</a:t>
            </a:r>
            <a:r>
              <a:rPr lang="ne-NP" sz="2400">
                <a:latin typeface="Calibri" panose="020F0502020204030204" pitchFamily="34" charset="0"/>
                <a:cs typeface="Kalimati" panose="00000400000000000000" pitchFamily="2"/>
              </a:rPr>
              <a:t>को </a:t>
            </a:r>
            <a:r>
              <a:rPr lang="hi-IN" sz="2400">
                <a:latin typeface="Calibri" panose="020F0502020204030204" pitchFamily="34" charset="0"/>
                <a:cs typeface="Kalimati" panose="00000400000000000000" pitchFamily="2"/>
              </a:rPr>
              <a:t>अतिरिक्त मौज्दात व्यवस्थापन गर्ने।</a:t>
            </a:r>
            <a:endParaRPr lang="en-US" sz="2400">
              <a:latin typeface="Calibri" panose="020F0502020204030204" pitchFamily="34" charset="0"/>
              <a:cs typeface="Kalimati" panose="00000400000000000000" pitchFamily="2"/>
            </a:endParaRPr>
          </a:p>
          <a:p>
            <a:pPr algn="just">
              <a:lnSpc>
                <a:spcPct val="150000"/>
              </a:lnSpc>
            </a:pPr>
            <a:endParaRPr lang="ne-NP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6915306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DBF3C-0C1D-4576-BCD9-75166CDD7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e-NP" sz="3200" b="1">
                <a:solidFill>
                  <a:srgbClr val="2C6220"/>
                </a:solidFill>
                <a:cs typeface="Kalimati" panose="00000400000000000000" pitchFamily="2"/>
              </a:rPr>
              <a:t>सूचना तथा सञ्चार</a:t>
            </a:r>
            <a:endParaRPr lang="en-US" sz="3200" b="1">
              <a:solidFill>
                <a:srgbClr val="2C6220"/>
              </a:solidFill>
              <a:cs typeface="Kalimati" panose="00000400000000000000" pitchFamily="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99336-14FE-4984-88F4-CE25A8986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i-IN" sz="2400">
                <a:effectLst/>
                <a:latin typeface="Mangal" panose="02040503050203030202" pitchFamily="18" charset="0"/>
                <a:ea typeface="Calibri" panose="020F0502020204030204" pitchFamily="34" charset="0"/>
                <a:cs typeface="Kalimati" panose="00000400000000000000" pitchFamily="2"/>
              </a:rPr>
              <a:t>बाढी</a:t>
            </a:r>
            <a:r>
              <a:rPr lang="en-US" sz="2400">
                <a:effectLst/>
                <a:latin typeface="Mangal" panose="02040503050203030202" pitchFamily="18" charset="0"/>
                <a:ea typeface="Calibri" panose="020F0502020204030204" pitchFamily="34" charset="0"/>
                <a:cs typeface="Kalimati" panose="00000400000000000000" pitchFamily="2"/>
              </a:rPr>
              <a:t>, </a:t>
            </a:r>
            <a:r>
              <a:rPr lang="hi-IN" sz="2400">
                <a:effectLst/>
                <a:latin typeface="Mangal" panose="02040503050203030202" pitchFamily="18" charset="0"/>
                <a:ea typeface="Calibri" panose="020F0502020204030204" pitchFamily="34" charset="0"/>
                <a:cs typeface="Kalimati" panose="00000400000000000000" pitchFamily="2"/>
              </a:rPr>
              <a:t>डुबान पहिरो लगायत विपद्‌को सूचना </a:t>
            </a:r>
            <a:r>
              <a:rPr lang="en-US" sz="2400">
                <a:effectLst/>
                <a:latin typeface="Mangal" panose="02040503050203030202" pitchFamily="18" charset="0"/>
                <a:ea typeface="Calibri" panose="020F0502020204030204" pitchFamily="34" charset="0"/>
                <a:cs typeface="Kalimati" panose="00000400000000000000" pitchFamily="2"/>
              </a:rPr>
              <a:t>'Caller Back Ringtone' </a:t>
            </a:r>
            <a:r>
              <a:rPr lang="hi-IN" sz="2400">
                <a:effectLst/>
                <a:latin typeface="Mangal" panose="02040503050203030202" pitchFamily="18" charset="0"/>
                <a:ea typeface="Calibri" panose="020F0502020204030204" pitchFamily="34" charset="0"/>
                <a:cs typeface="Kalimati" panose="00000400000000000000" pitchFamily="2"/>
              </a:rPr>
              <a:t>मार्फत जानकारी गराउने प्रबन्ध गर्ने ।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50000"/>
              </a:lnSpc>
            </a:pPr>
            <a:r>
              <a:rPr lang="hi-IN" sz="2400">
                <a:effectLst/>
                <a:latin typeface="Mangal" panose="02040503050203030202" pitchFamily="18" charset="0"/>
                <a:ea typeface="Calibri" panose="020F0502020204030204" pitchFamily="34" charset="0"/>
                <a:cs typeface="Kalimati" panose="00000400000000000000" pitchFamily="2"/>
              </a:rPr>
              <a:t>तीन दिन अगावै मौसमको पूर्वानुमान बिहान र बेलुका ६ बजे बुलेटिन दैनिक रूपमा अपडेट गर्ने। विषम अवस्थामा जुनसुक</a:t>
            </a:r>
            <a:r>
              <a:rPr lang="ne-NP" sz="2400">
                <a:effectLst/>
                <a:latin typeface="Mangal" panose="02040503050203030202" pitchFamily="18" charset="0"/>
                <a:ea typeface="Calibri" panose="020F0502020204030204" pitchFamily="34" charset="0"/>
                <a:cs typeface="Kalimati" panose="00000400000000000000" pitchFamily="2"/>
              </a:rPr>
              <a:t>ै</a:t>
            </a:r>
            <a:r>
              <a:rPr lang="hi-IN" sz="2400">
                <a:effectLst/>
                <a:latin typeface="Mangal" panose="02040503050203030202" pitchFamily="18" charset="0"/>
                <a:ea typeface="Calibri" panose="020F0502020204030204" pitchFamily="34" charset="0"/>
                <a:cs typeface="Kalimati" panose="00000400000000000000" pitchFamily="2"/>
              </a:rPr>
              <a:t> बेला बुलेटिन जारी गर्ने।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50000"/>
              </a:lnSpc>
            </a:pPr>
            <a:r>
              <a:rPr lang="hi-IN" sz="2400">
                <a:effectLst/>
                <a:latin typeface="Mangal" panose="02040503050203030202" pitchFamily="18" charset="0"/>
                <a:ea typeface="Calibri" panose="020F0502020204030204" pitchFamily="34" charset="0"/>
                <a:cs typeface="Kalimati" panose="00000400000000000000" pitchFamily="2"/>
              </a:rPr>
              <a:t>देशै भरका सर्वसाधारणको लागि ११५५ नम्वरको टोल फ्रि सेवा बाढी पूर्वसूचना प्रदान गर्ने उद्देश्यले मनसुन भर सञ्चालन गर्ने।</a:t>
            </a:r>
            <a:endParaRPr lang="ne-NP" sz="2400">
              <a:effectLst/>
              <a:latin typeface="Mangal" panose="02040503050203030202" pitchFamily="18" charset="0"/>
              <a:ea typeface="Calibri" panose="020F0502020204030204" pitchFamily="34" charset="0"/>
              <a:cs typeface="Kalimati" panose="00000400000000000000" pitchFamily="2"/>
            </a:endParaRPr>
          </a:p>
          <a:p>
            <a:pPr>
              <a:lnSpc>
                <a:spcPct val="150000"/>
              </a:lnSpc>
            </a:pPr>
            <a:r>
              <a:rPr lang="ne-NP" sz="2400">
                <a:latin typeface="Mangal" panose="02040503050203030202" pitchFamily="18" charset="0"/>
                <a:cs typeface="Kalimati" panose="00000400000000000000" pitchFamily="2"/>
              </a:rPr>
              <a:t>बाढीको पूर्व जानकारी एसएमएस मार्फत दिन प्रणालीलाई प्रभावकारी बनाउने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785657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212BC-F0B5-4D76-9C1E-5E9CAFF36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19" y="265974"/>
            <a:ext cx="11842215" cy="1325563"/>
          </a:xfrm>
        </p:spPr>
        <p:txBody>
          <a:bodyPr>
            <a:noAutofit/>
          </a:bodyPr>
          <a:lstStyle/>
          <a:p>
            <a:pPr algn="ctr"/>
            <a:r>
              <a:rPr lang="ne-NP" sz="2800" b="1">
                <a:solidFill>
                  <a:srgbClr val="2C6220"/>
                </a:solidFill>
                <a:latin typeface="+mn-lt"/>
                <a:cs typeface="Kalimati" panose="00000400000000000000" pitchFamily="2"/>
              </a:rPr>
              <a:t>मधेश प्रदेशमा विगत दशकमा (२०७०-२०८०) मनसुनजन्य विपद्का घटना र क्षति </a:t>
            </a:r>
            <a:br>
              <a:rPr lang="ne-NP" sz="2800" b="1">
                <a:solidFill>
                  <a:srgbClr val="2C6220"/>
                </a:solidFill>
                <a:latin typeface="+mn-lt"/>
                <a:cs typeface="Kalimati" panose="00000400000000000000" pitchFamily="2"/>
              </a:rPr>
            </a:br>
            <a:endParaRPr lang="en-US" sz="2800" b="1">
              <a:solidFill>
                <a:srgbClr val="2C6220"/>
              </a:solidFill>
              <a:latin typeface="+mn-lt"/>
              <a:cs typeface="Kalimati" panose="00000400000000000000" pitchFamily="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66F46-D8CF-4CAF-A0FB-42ACBA275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741" y="1233888"/>
            <a:ext cx="11358391" cy="5067759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ne-NP">
                <a:cs typeface="Kalimati" panose="00000400000000000000" pitchFamily="2"/>
              </a:rPr>
              <a:t>विगत १० वर्षको आँकडालाई हेर्दा यस प्रदेशमा बाढीका २५९ वटा घटनाहरू घटे । उक्त घटनाबाट १३६ जनाको मृत्यु हुनुको साथै २६ जना बेपत्ता तथा ३६४० घरटहराहरूमा क्षति पुग्यो । त्यस्तै प्रदेशका आठ जिल्लाहरूमध्ये सबैभन्दा बढी बाढीले वितण्डा रौतहट र सप्तरी जिल्लामा मच्चाएको देखिन्छ। त्यसपश्चात महोत्तरी, सर्लाही र बाराले पनि बाढीबाट क्षति व्यहोराका छन्। </a:t>
            </a:r>
          </a:p>
          <a:p>
            <a:pPr algn="just">
              <a:lnSpc>
                <a:spcPct val="150000"/>
              </a:lnSpc>
            </a:pPr>
            <a:r>
              <a:rPr lang="ne-NP">
                <a:cs typeface="Kalimati" panose="00000400000000000000" pitchFamily="2"/>
              </a:rPr>
              <a:t>एक दशकको अवधिमा प्रदेशमा चट्‍याङबाट १४० जनाले ज्यान गुमाएका छन् । सबैभन्दा बढी सप्तरी र पर्सामा चट्‍याङबाट क्षति भएको छ । </a:t>
            </a:r>
            <a:endParaRPr lang="en-US">
              <a:cs typeface="Kalimati" panose="00000400000000000000" pitchFamily="2"/>
            </a:endParaRPr>
          </a:p>
          <a:p>
            <a:pPr algn="just">
              <a:lnSpc>
                <a:spcPct val="150000"/>
              </a:lnSpc>
            </a:pPr>
            <a:r>
              <a:rPr lang="ne-NP">
                <a:cs typeface="Kalimati" panose="00000400000000000000" pitchFamily="2"/>
              </a:rPr>
              <a:t>सर्पदंशबाट समेत यस प्रदेशमा ४७ जनाको मृत्यु भएको छ। </a:t>
            </a:r>
            <a:endParaRPr lang="en-US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1453538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10" y="391786"/>
            <a:ext cx="10966580" cy="737767"/>
          </a:xfrm>
        </p:spPr>
        <p:txBody>
          <a:bodyPr>
            <a:normAutofit/>
          </a:bodyPr>
          <a:lstStyle/>
          <a:p>
            <a:pPr algn="ctr"/>
            <a:r>
              <a:rPr lang="ne-NP" sz="3200" b="1" dirty="0">
                <a:solidFill>
                  <a:srgbClr val="2C6220"/>
                </a:solidFill>
                <a:cs typeface="Kalimati" panose="00000400000000000000" pitchFamily="2"/>
              </a:rPr>
              <a:t>अस्थायी आवास</a:t>
            </a:r>
            <a:endParaRPr lang="en-US" sz="3200" b="1" dirty="0">
              <a:solidFill>
                <a:srgbClr val="2C6220"/>
              </a:solidFill>
              <a:cs typeface="Kalimati" panose="00000400000000000000" pitchFamily="2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91BB1B8-073F-7DFD-349E-0EEE5955B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10" y="2931459"/>
            <a:ext cx="11039166" cy="903195"/>
          </a:xfrm>
        </p:spPr>
        <p:txBody>
          <a:bodyPr anchor="ctr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ne-NP" dirty="0">
                <a:cs typeface="Kalimati" panose="00000400000000000000" pitchFamily="2"/>
              </a:rPr>
              <a:t>स्वीकृत कार्यविधि बमोजिम </a:t>
            </a:r>
            <a:r>
              <a:rPr lang="ne-NP">
                <a:cs typeface="Kalimati" panose="00000400000000000000" pitchFamily="2"/>
              </a:rPr>
              <a:t>स्थानीय त</a:t>
            </a:r>
            <a:r>
              <a:rPr lang="ne-NP" dirty="0">
                <a:cs typeface="Kalimati" panose="00000400000000000000" pitchFamily="2"/>
              </a:rPr>
              <a:t>हमार्फत शीघ्र कार्य अघि बढाइने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DB2B4EB-F2F1-880F-937A-533FC01252FA}"/>
              </a:ext>
            </a:extLst>
          </p:cNvPr>
          <p:cNvSpPr txBox="1">
            <a:spLocks/>
          </p:cNvSpPr>
          <p:nvPr/>
        </p:nvSpPr>
        <p:spPr>
          <a:xfrm>
            <a:off x="612710" y="2285580"/>
            <a:ext cx="10966580" cy="737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ne-NP" sz="3200" dirty="0">
                <a:solidFill>
                  <a:srgbClr val="2C6220"/>
                </a:solidFill>
                <a:cs typeface="Kalimati" panose="00000400000000000000" pitchFamily="2"/>
              </a:rPr>
              <a:t>पुर्ननिर्माण र पुर्नस्थापना</a:t>
            </a:r>
            <a:endParaRPr lang="en-US" sz="3200" dirty="0">
              <a:solidFill>
                <a:srgbClr val="2C6220"/>
              </a:solidFill>
              <a:cs typeface="Kalimati" panose="00000400000000000000" pitchFamily="2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B16EAC-F8C8-EE44-0027-04619B24A32E}"/>
              </a:ext>
            </a:extLst>
          </p:cNvPr>
          <p:cNvSpPr txBox="1">
            <a:spLocks/>
          </p:cNvSpPr>
          <p:nvPr/>
        </p:nvSpPr>
        <p:spPr>
          <a:xfrm>
            <a:off x="612710" y="1187865"/>
            <a:ext cx="10966580" cy="4792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e-NP">
                <a:cs typeface="Kalimati" panose="00000400000000000000" pitchFamily="2"/>
              </a:rPr>
              <a:t>स्वीकृत कार्यविधि</a:t>
            </a:r>
            <a:r>
              <a:rPr lang="en-US">
                <a:cs typeface="Kalimati" panose="00000400000000000000" pitchFamily="2"/>
              </a:rPr>
              <a:t> </a:t>
            </a:r>
            <a:r>
              <a:rPr lang="ne-NP">
                <a:cs typeface="Kalimati" panose="00000400000000000000" pitchFamily="2"/>
              </a:rPr>
              <a:t>बमोजिम स्थानीय तहमार्फत शीघ्र कार्य अघि बढाइने</a:t>
            </a:r>
            <a:endParaRPr lang="en-US">
              <a:cs typeface="Kalimati" panose="00000400000000000000" pitchFamily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8626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430" y="576263"/>
            <a:ext cx="10515600" cy="2852737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ne-NP" sz="36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Kalimati" panose="00000400000000000000" pitchFamily="2"/>
              </a:rPr>
              <a:t>यस वर्ष गरिएको तयारी तथा श्रोत साधनको अवस्था</a:t>
            </a:r>
            <a:endParaRPr lang="en-US" sz="3600" b="1" dirty="0">
              <a:solidFill>
                <a:srgbClr val="0070C0"/>
              </a:solidFill>
              <a:latin typeface="+mn-lt"/>
              <a:ea typeface="+mn-ea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6066347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09" y="426156"/>
            <a:ext cx="10811437" cy="615081"/>
          </a:xfrm>
        </p:spPr>
        <p:txBody>
          <a:bodyPr>
            <a:normAutofit/>
          </a:bodyPr>
          <a:lstStyle/>
          <a:p>
            <a:pPr algn="ctr"/>
            <a:r>
              <a:rPr lang="ne-NP" sz="2800" b="1">
                <a:solidFill>
                  <a:srgbClr val="2C6220"/>
                </a:solidFill>
                <a:cs typeface="Kalimati" panose="00000400000000000000" pitchFamily="2"/>
              </a:rPr>
              <a:t>बजेट </a:t>
            </a:r>
            <a:r>
              <a:rPr lang="en-US" sz="2800" b="1">
                <a:solidFill>
                  <a:srgbClr val="2C6220"/>
                </a:solidFill>
                <a:cs typeface="Kalimati" panose="00000400000000000000" pitchFamily="2"/>
              </a:rPr>
              <a:t>(</a:t>
            </a:r>
            <a:r>
              <a:rPr lang="ne-NP" sz="2800" b="1">
                <a:solidFill>
                  <a:srgbClr val="2C6220"/>
                </a:solidFill>
                <a:cs typeface="Kalimati" panose="00000400000000000000" pitchFamily="2"/>
              </a:rPr>
              <a:t>६ अर्व ७८ करोड ३६ लाख</a:t>
            </a:r>
            <a:r>
              <a:rPr lang="en-US" sz="2800" b="1">
                <a:solidFill>
                  <a:srgbClr val="2C6220"/>
                </a:solidFill>
                <a:cs typeface="Kalimati" panose="00000400000000000000" pitchFamily="2"/>
              </a:rPr>
              <a:t>)</a:t>
            </a:r>
            <a:endParaRPr lang="en-US" sz="2800" b="1" dirty="0">
              <a:solidFill>
                <a:srgbClr val="2C6220"/>
              </a:solidFill>
              <a:cs typeface="Kalimati" panose="00000400000000000000" pitchFamily="2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E808745-D3FA-97B3-A3CA-85724568C9A4}"/>
              </a:ext>
            </a:extLst>
          </p:cNvPr>
          <p:cNvGraphicFramePr>
            <a:graphicFrameLocks noGrp="1"/>
          </p:cNvGraphicFramePr>
          <p:nvPr/>
        </p:nvGraphicFramePr>
        <p:xfrm>
          <a:off x="612709" y="979814"/>
          <a:ext cx="10811436" cy="6264882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351429">
                  <a:extLst>
                    <a:ext uri="{9D8B030D-6E8A-4147-A177-3AD203B41FA5}">
                      <a16:colId xmlns:a16="http://schemas.microsoft.com/office/drawing/2014/main" val="2011822447"/>
                    </a:ext>
                  </a:extLst>
                </a:gridCol>
                <a:gridCol w="1447960">
                  <a:extLst>
                    <a:ext uri="{9D8B030D-6E8A-4147-A177-3AD203B41FA5}">
                      <a16:colId xmlns:a16="http://schemas.microsoft.com/office/drawing/2014/main" val="3510078662"/>
                    </a:ext>
                  </a:extLst>
                </a:gridCol>
                <a:gridCol w="1626859">
                  <a:extLst>
                    <a:ext uri="{9D8B030D-6E8A-4147-A177-3AD203B41FA5}">
                      <a16:colId xmlns:a16="http://schemas.microsoft.com/office/drawing/2014/main" val="175760180"/>
                    </a:ext>
                  </a:extLst>
                </a:gridCol>
                <a:gridCol w="1751715">
                  <a:extLst>
                    <a:ext uri="{9D8B030D-6E8A-4147-A177-3AD203B41FA5}">
                      <a16:colId xmlns:a16="http://schemas.microsoft.com/office/drawing/2014/main" val="1636835087"/>
                    </a:ext>
                  </a:extLst>
                </a:gridCol>
                <a:gridCol w="1447960">
                  <a:extLst>
                    <a:ext uri="{9D8B030D-6E8A-4147-A177-3AD203B41FA5}">
                      <a16:colId xmlns:a16="http://schemas.microsoft.com/office/drawing/2014/main" val="247383937"/>
                    </a:ext>
                  </a:extLst>
                </a:gridCol>
                <a:gridCol w="1544491">
                  <a:extLst>
                    <a:ext uri="{9D8B030D-6E8A-4147-A177-3AD203B41FA5}">
                      <a16:colId xmlns:a16="http://schemas.microsoft.com/office/drawing/2014/main" val="1643263447"/>
                    </a:ext>
                  </a:extLst>
                </a:gridCol>
                <a:gridCol w="1641022">
                  <a:extLst>
                    <a:ext uri="{9D8B030D-6E8A-4147-A177-3AD203B41FA5}">
                      <a16:colId xmlns:a16="http://schemas.microsoft.com/office/drawing/2014/main" val="2638433182"/>
                    </a:ext>
                  </a:extLst>
                </a:gridCol>
              </a:tblGrid>
              <a:tr h="516792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cs typeface="Kalimati" panose="00000400000000000000" pitchFamily="2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>
                          <a:effectLst/>
                          <a:cs typeface="Kalimati" panose="00000400000000000000" pitchFamily="2"/>
                        </a:rPr>
                        <a:t>प्रधानमन्त्री दैवि प्रकोप सहायता कोष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cs typeface="Kalimati" panose="00000400000000000000" pitchFamily="2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cs typeface="Kalimati" panose="00000400000000000000" pitchFamily="2"/>
                        </a:rPr>
                        <a:t>१</a:t>
                      </a:r>
                      <a:r>
                        <a:rPr lang="en-US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cs typeface="Kalimati" panose="00000400000000000000" pitchFamily="2"/>
                        </a:rPr>
                        <a:t> </a:t>
                      </a:r>
                      <a:r>
                        <a:rPr lang="ne-NP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cs typeface="Kalimati" panose="00000400000000000000" pitchFamily="2"/>
                        </a:rPr>
                        <a:t>अर्व रुपैयाँ</a:t>
                      </a:r>
                      <a:endParaRPr lang="en-US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109081"/>
                  </a:ext>
                </a:extLst>
              </a:tr>
              <a:tr h="923564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cs typeface="Kalimati" panose="00000400000000000000" pitchFamily="2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dirty="0">
                          <a:effectLst/>
                          <a:cs typeface="Kalimati" panose="00000400000000000000" pitchFamily="2"/>
                        </a:rPr>
                        <a:t>विपद् व्यवस्थापन </a:t>
                      </a:r>
                      <a:r>
                        <a:rPr lang="ne-NP" sz="1600">
                          <a:effectLst/>
                          <a:cs typeface="Kalimati" panose="00000400000000000000" pitchFamily="2"/>
                        </a:rPr>
                        <a:t>कोष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cs typeface="Kalimati" panose="00000400000000000000" pitchFamily="2"/>
                        </a:rPr>
                        <a:t>१ अर्ब ६७ करोड रुपैयाँ</a:t>
                      </a:r>
                      <a:endParaRPr lang="en-US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cs typeface="Kalimati" panose="00000400000000000000" pitchFamily="2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cs typeface="Kalimati" panose="00000400000000000000" pitchFamily="2"/>
                        </a:rPr>
                        <a:t> 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138119"/>
                  </a:ext>
                </a:extLst>
              </a:tr>
              <a:tr h="918182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cs typeface="Kalimati" panose="00000400000000000000" pitchFamily="2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dirty="0">
                          <a:effectLst/>
                          <a:cs typeface="Kalimati" panose="00000400000000000000" pitchFamily="2"/>
                        </a:rPr>
                        <a:t>प्रदेश विपद् </a:t>
                      </a:r>
                      <a:r>
                        <a:rPr lang="ne-NP" sz="1600">
                          <a:effectLst/>
                          <a:cs typeface="Kalimati" panose="00000400000000000000" pitchFamily="2"/>
                        </a:rPr>
                        <a:t>व्यवस्थापन कोष</a:t>
                      </a: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  (</a:t>
                      </a:r>
                      <a:r>
                        <a:rPr lang="ne-NP" sz="1600">
                          <a:effectLst/>
                          <a:cs typeface="Kalimati" panose="00000400000000000000" pitchFamily="2"/>
                        </a:rPr>
                        <a:t>८४ करोड ७७ लाख</a:t>
                      </a:r>
                      <a:r>
                        <a:rPr lang="en-US" sz="1600">
                          <a:effectLst/>
                          <a:cs typeface="Kalimati" panose="00000400000000000000" pitchFamily="2"/>
                        </a:rPr>
                        <a:t>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985444"/>
                  </a:ext>
                </a:extLst>
              </a:tr>
              <a:tr h="2091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cs typeface="Kalimati" panose="00000400000000000000" pitchFamily="2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 dirty="0">
                          <a:effectLst/>
                          <a:cs typeface="Kalimati" panose="00000400000000000000" pitchFamily="2"/>
                        </a:rPr>
                        <a:t>कोशी प्रदेश</a:t>
                      </a:r>
                      <a:endParaRPr lang="en-US" sz="1600" b="1" dirty="0">
                        <a:effectLst/>
                        <a:cs typeface="Kalimati" panose="00000400000000000000" pitchFamily="2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>
                          <a:solidFill>
                            <a:srgbClr val="C00000"/>
                          </a:solidFill>
                          <a:effectLst/>
                          <a:cs typeface="Kalimati" panose="00000400000000000000" pitchFamily="2"/>
                        </a:rPr>
                        <a:t>६ करोड १९ लाख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cs typeface="Kalimati" panose="00000400000000000000" pitchFamily="2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 dirty="0">
                          <a:effectLst/>
                          <a:cs typeface="Kalimati" panose="00000400000000000000" pitchFamily="2"/>
                        </a:rPr>
                        <a:t>मधेश प्रदेश</a:t>
                      </a:r>
                      <a:endParaRPr lang="en-US" sz="1600" b="1" dirty="0">
                        <a:effectLst/>
                        <a:cs typeface="Kalimati" panose="00000400000000000000" pitchFamily="2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Kalimati" panose="00000400000000000000" pitchFamily="2"/>
                        </a:rPr>
                        <a:t>११ करोड ८३ लाख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Kalimati" panose="00000400000000000000" pitchFamily="2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बागमती </a:t>
                      </a:r>
                      <a:r>
                        <a:rPr lang="ne-NP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प्रदेश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Kalimati" panose="00000400000000000000" pitchFamily="2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 kern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१४ करोड ५४ लाख</a:t>
                      </a:r>
                      <a:endParaRPr lang="en-US" sz="16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cs typeface="Kalimati" panose="00000400000000000000" pitchFamily="2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 dirty="0">
                          <a:effectLst/>
                          <a:cs typeface="Kalimati" panose="00000400000000000000" pitchFamily="2"/>
                        </a:rPr>
                        <a:t>गण्डकी प्रदेश</a:t>
                      </a:r>
                      <a:endParaRPr lang="en-US" sz="1600" b="1" dirty="0">
                        <a:effectLst/>
                        <a:cs typeface="Kalimati" panose="00000400000000000000" pitchFamily="2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Kalimati" panose="00000400000000000000" pitchFamily="2"/>
                        </a:rPr>
                        <a:t>३० करोड ७३ लाख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cs typeface="Kalimati" panose="00000400000000000000" pitchFamily="2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 dirty="0">
                          <a:effectLst/>
                          <a:cs typeface="Kalimati" panose="00000400000000000000" pitchFamily="2"/>
                        </a:rPr>
                        <a:t>लुम्बिनी प्रदेश</a:t>
                      </a:r>
                      <a:endParaRPr lang="en-US" sz="1600" b="1" dirty="0">
                        <a:effectLst/>
                        <a:cs typeface="Kalimati" panose="00000400000000000000" pitchFamily="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600" b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Kalimati" panose="00000400000000000000" pitchFamily="2"/>
                        </a:rPr>
                        <a:t>६ करोड ५६ लाख</a:t>
                      </a:r>
                      <a:endParaRPr lang="en-US" sz="16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cs typeface="Kalimati" panose="00000400000000000000" pitchFamily="2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 dirty="0">
                          <a:effectLst/>
                          <a:cs typeface="Kalimati" panose="00000400000000000000" pitchFamily="2"/>
                        </a:rPr>
                        <a:t>कर्णाली प्रदेश</a:t>
                      </a:r>
                      <a:endParaRPr lang="en-US" sz="1600" b="1" dirty="0">
                        <a:effectLst/>
                        <a:cs typeface="Kalimati" panose="00000400000000000000" pitchFamily="2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Kalimati" panose="00000400000000000000" pitchFamily="2"/>
                        </a:rPr>
                        <a:t>६ करोड ८२ लाख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cs typeface="Kalimati" panose="00000400000000000000" pitchFamily="2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 dirty="0">
                          <a:effectLst/>
                          <a:cs typeface="Kalimati" panose="00000400000000000000" pitchFamily="2"/>
                        </a:rPr>
                        <a:t>सुदूरपश्चिम प्रदेश</a:t>
                      </a:r>
                      <a:endParaRPr lang="en-US" sz="1600" b="1" dirty="0">
                        <a:effectLst/>
                        <a:cs typeface="Kalimati" panose="00000400000000000000" pitchFamily="2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Kalimati" panose="00000400000000000000" pitchFamily="2"/>
                        </a:rPr>
                        <a:t>१४ करोड ९२ लाख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86233"/>
                  </a:ext>
                </a:extLst>
              </a:tr>
              <a:tr h="1072193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जिल्ला विपद् व्यवस्थापन कोष </a:t>
                      </a:r>
                      <a:r>
                        <a:rPr lang="en-US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 (</a:t>
                      </a:r>
                      <a:r>
                        <a:rPr lang="ne-NP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७७ वटै जिल्लामा गरी</a:t>
                      </a:r>
                      <a:r>
                        <a:rPr lang="en-US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)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 kern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१ अर्व २५ करोड ५९ लाख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kern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Kalimati" panose="00000400000000000000" pitchFamily="2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b="1" kern="120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स्थानीय विपद् व्यवस्थापन समिति </a:t>
                      </a:r>
                      <a:r>
                        <a:rPr lang="en-US" sz="2000" b="1" kern="120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(</a:t>
                      </a:r>
                      <a:r>
                        <a:rPr lang="ne-NP" sz="2000" b="1" kern="120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४४० स्थानीय तह</a:t>
                      </a:r>
                      <a:r>
                        <a:rPr lang="en-US" sz="2000" b="1" kern="120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)</a:t>
                      </a:r>
                      <a:r>
                        <a:rPr lang="ne-NP" sz="2000" b="1" kern="120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 हाल मौज्जात</a:t>
                      </a:r>
                      <a:endParaRPr lang="en-US" sz="2000" b="1" kern="120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Kalimati" panose="00000400000000000000" pitchFamily="2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 kern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२ अर्व १ करोड </a:t>
                      </a:r>
                      <a:endParaRPr lang="en-US" sz="1600" b="1" kern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Kalimati" panose="00000400000000000000" pitchFamily="2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kern="12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Kalimati" panose="00000400000000000000" pitchFamily="2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 kern="12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 </a:t>
                      </a:r>
                      <a:endParaRPr lang="en-US" sz="16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Kalimati" panose="00000400000000000000" pitchFamily="2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585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3738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E704B-0751-42C3-9F5D-6CE5C8D38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82" y="290293"/>
            <a:ext cx="10966580" cy="1298902"/>
          </a:xfrm>
        </p:spPr>
        <p:txBody>
          <a:bodyPr>
            <a:normAutofit/>
          </a:bodyPr>
          <a:lstStyle/>
          <a:p>
            <a:pPr algn="ctr"/>
            <a:r>
              <a:rPr lang="ne-NP" sz="3200">
                <a:solidFill>
                  <a:schemeClr val="accent6">
                    <a:lumMod val="50000"/>
                  </a:schemeClr>
                </a:solidFill>
                <a:effectLst/>
                <a:cs typeface="Kalimati" panose="00000400000000000000" pitchFamily="2"/>
              </a:rPr>
              <a:t>जिल्ला विपद् व्यवस्थापन कोष</a:t>
            </a:r>
            <a:r>
              <a:rPr lang="en-US" sz="3200">
                <a:solidFill>
                  <a:schemeClr val="accent6">
                    <a:lumMod val="50000"/>
                  </a:schemeClr>
                </a:solidFill>
                <a:effectLst/>
                <a:cs typeface="Kalimati" panose="00000400000000000000" pitchFamily="2"/>
              </a:rPr>
              <a:t> </a:t>
            </a:r>
            <a:endParaRPr lang="en-US" sz="320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957BB86-F736-430A-8FD8-902843039F3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6306" y="1241718"/>
          <a:ext cx="5630237" cy="5369697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417685">
                  <a:extLst>
                    <a:ext uri="{9D8B030D-6E8A-4147-A177-3AD203B41FA5}">
                      <a16:colId xmlns:a16="http://schemas.microsoft.com/office/drawing/2014/main" val="2141706274"/>
                    </a:ext>
                  </a:extLst>
                </a:gridCol>
                <a:gridCol w="1417685">
                  <a:extLst>
                    <a:ext uri="{9D8B030D-6E8A-4147-A177-3AD203B41FA5}">
                      <a16:colId xmlns:a16="http://schemas.microsoft.com/office/drawing/2014/main" val="1489984551"/>
                    </a:ext>
                  </a:extLst>
                </a:gridCol>
                <a:gridCol w="2794867">
                  <a:extLst>
                    <a:ext uri="{9D8B030D-6E8A-4147-A177-3AD203B41FA5}">
                      <a16:colId xmlns:a16="http://schemas.microsoft.com/office/drawing/2014/main" val="472230006"/>
                    </a:ext>
                  </a:extLst>
                </a:gridCol>
              </a:tblGrid>
              <a:tr h="596633"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b="1" u="none" strike="noStrike">
                          <a:effectLst/>
                        </a:rPr>
                        <a:t>प्रदेश</a:t>
                      </a:r>
                      <a:endParaRPr lang="ne-NP" sz="18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b="1" u="none" strike="noStrike">
                          <a:effectLst/>
                        </a:rPr>
                        <a:t>जिल्ला</a:t>
                      </a:r>
                      <a:endParaRPr lang="ne-NP" sz="18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b="1" u="none" strike="noStrike">
                          <a:effectLst/>
                        </a:rPr>
                        <a:t>रकम रु </a:t>
                      </a:r>
                      <a:endParaRPr lang="ne-NP" sz="18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10557680"/>
                  </a:ext>
                </a:extLst>
              </a:tr>
              <a:tr h="596633">
                <a:tc>
                  <a:txBody>
                    <a:bodyPr/>
                    <a:lstStyle/>
                    <a:p>
                      <a:pPr algn="ctr" fontAlgn="b"/>
                      <a:r>
                        <a:rPr lang="ne-NP" sz="1600" u="none" strike="noStrike">
                          <a:effectLst/>
                        </a:rPr>
                        <a:t>कोशी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cs typeface="Kalimati" panose="00000400000000000000" pitchFamily="2"/>
                        </a:rPr>
                        <a:t>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Preeti" pitchFamily="2" charset="0"/>
                        <a:cs typeface="Kalimati" panose="00000400000000000000" pitchFamily="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cs typeface="Kalimati" panose="00000400000000000000" pitchFamily="2"/>
                        </a:rPr>
                        <a:t>43255,639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Preeti" pitchFamily="2" charset="0"/>
                        <a:cs typeface="Kalimati" panose="00000400000000000000" pitchFamily="2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1520926"/>
                  </a:ext>
                </a:extLst>
              </a:tr>
              <a:tr h="596633">
                <a:tc>
                  <a:txBody>
                    <a:bodyPr/>
                    <a:lstStyle/>
                    <a:p>
                      <a:pPr algn="ctr" fontAlgn="b"/>
                      <a:r>
                        <a:rPr lang="ne-NP" sz="1600" u="none" strike="noStrike">
                          <a:effectLst/>
                        </a:rPr>
                        <a:t>मधेश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cs typeface="Kalimati" panose="00000400000000000000" pitchFamily="2"/>
                        </a:rPr>
                        <a:t>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Preeti" pitchFamily="2" charset="0"/>
                        <a:cs typeface="Kalimati" panose="00000400000000000000" pitchFamily="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cs typeface="Kalimati" panose="00000400000000000000" pitchFamily="2"/>
                        </a:rPr>
                        <a:t>334,840,930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Preeti" pitchFamily="2" charset="0"/>
                        <a:cs typeface="Kalimati" panose="00000400000000000000" pitchFamily="2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42093076"/>
                  </a:ext>
                </a:extLst>
              </a:tr>
              <a:tr h="596633">
                <a:tc>
                  <a:txBody>
                    <a:bodyPr/>
                    <a:lstStyle/>
                    <a:p>
                      <a:pPr algn="ctr" fontAlgn="b"/>
                      <a:r>
                        <a:rPr lang="ne-NP" sz="1600" u="none" strike="noStrike">
                          <a:effectLst/>
                        </a:rPr>
                        <a:t>बागमती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cs typeface="Kalimati" panose="00000400000000000000" pitchFamily="2"/>
                        </a:rPr>
                        <a:t>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Preeti" pitchFamily="2" charset="0"/>
                        <a:cs typeface="Kalimati" panose="00000400000000000000" pitchFamily="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cs typeface="Kalimati" panose="00000400000000000000" pitchFamily="2"/>
                        </a:rPr>
                        <a:t>123,870,612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Preeti" pitchFamily="2" charset="0"/>
                        <a:cs typeface="Kalimati" panose="00000400000000000000" pitchFamily="2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71445584"/>
                  </a:ext>
                </a:extLst>
              </a:tr>
              <a:tr h="596633">
                <a:tc>
                  <a:txBody>
                    <a:bodyPr/>
                    <a:lstStyle/>
                    <a:p>
                      <a:pPr algn="ctr" fontAlgn="b"/>
                      <a:r>
                        <a:rPr lang="ne-NP" sz="1600" u="none" strike="noStrike">
                          <a:effectLst/>
                        </a:rPr>
                        <a:t>गण्डकी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cs typeface="Kalimati" panose="00000400000000000000" pitchFamily="2"/>
                        </a:rPr>
                        <a:t>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Preeti" pitchFamily="2" charset="0"/>
                        <a:cs typeface="Kalimati" panose="00000400000000000000" pitchFamily="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cs typeface="Kalimati" panose="00000400000000000000" pitchFamily="2"/>
                        </a:rPr>
                        <a:t>23,324,319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Preeti" pitchFamily="2" charset="0"/>
                        <a:cs typeface="Kalimati" panose="00000400000000000000" pitchFamily="2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62395031"/>
                  </a:ext>
                </a:extLst>
              </a:tr>
              <a:tr h="596633">
                <a:tc>
                  <a:txBody>
                    <a:bodyPr/>
                    <a:lstStyle/>
                    <a:p>
                      <a:pPr algn="ctr" fontAlgn="b"/>
                      <a:r>
                        <a:rPr lang="ne-NP" sz="1600" u="none" strike="noStrike">
                          <a:effectLst/>
                        </a:rPr>
                        <a:t>लुम्बिनी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cs typeface="Kalimati" panose="00000400000000000000" pitchFamily="2"/>
                        </a:rPr>
                        <a:t>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Preeti" pitchFamily="2" charset="0"/>
                        <a:cs typeface="Kalimati" panose="00000400000000000000" pitchFamily="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cs typeface="Kalimati" panose="00000400000000000000" pitchFamily="2"/>
                        </a:rPr>
                        <a:t>27,977,198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Preeti" pitchFamily="2" charset="0"/>
                        <a:cs typeface="Kalimati" panose="00000400000000000000" pitchFamily="2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3113539"/>
                  </a:ext>
                </a:extLst>
              </a:tr>
              <a:tr h="596633">
                <a:tc>
                  <a:txBody>
                    <a:bodyPr/>
                    <a:lstStyle/>
                    <a:p>
                      <a:pPr algn="ctr" fontAlgn="b"/>
                      <a:r>
                        <a:rPr lang="ne-NP" sz="1600" u="none" strike="noStrike">
                          <a:effectLst/>
                        </a:rPr>
                        <a:t>कर्णाली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cs typeface="Kalimati" panose="00000400000000000000" pitchFamily="2"/>
                        </a:rPr>
                        <a:t>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Preeti" pitchFamily="2" charset="0"/>
                        <a:cs typeface="Kalimati" panose="00000400000000000000" pitchFamily="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cs typeface="Kalimati" panose="00000400000000000000" pitchFamily="2"/>
                        </a:rPr>
                        <a:t>520,469,445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Preeti" pitchFamily="2" charset="0"/>
                        <a:cs typeface="Kalimati" panose="00000400000000000000" pitchFamily="2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53448461"/>
                  </a:ext>
                </a:extLst>
              </a:tr>
              <a:tr h="596633">
                <a:tc>
                  <a:txBody>
                    <a:bodyPr/>
                    <a:lstStyle/>
                    <a:p>
                      <a:pPr algn="ctr" fontAlgn="b"/>
                      <a:r>
                        <a:rPr lang="ne-NP" sz="1600" u="none" strike="noStrike">
                          <a:effectLst/>
                        </a:rPr>
                        <a:t>सुदुर पश्चिम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cs typeface="Kalimati" panose="00000400000000000000" pitchFamily="2"/>
                        </a:rPr>
                        <a:t>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Preeti" pitchFamily="2" charset="0"/>
                        <a:cs typeface="Kalimati" panose="00000400000000000000" pitchFamily="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cs typeface="Kalimati" panose="00000400000000000000" pitchFamily="2"/>
                        </a:rPr>
                        <a:t>182,245,343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Preeti" pitchFamily="2" charset="0"/>
                        <a:cs typeface="Kalimati" panose="00000400000000000000" pitchFamily="2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56840574"/>
                  </a:ext>
                </a:extLst>
              </a:tr>
              <a:tr h="596633">
                <a:tc>
                  <a:txBody>
                    <a:bodyPr/>
                    <a:lstStyle/>
                    <a:p>
                      <a:pPr algn="ctr" fontAlgn="b"/>
                      <a:r>
                        <a:rPr lang="ne-NP" sz="1600" u="none" strike="noStrike">
                          <a:effectLst/>
                        </a:rPr>
                        <a:t>जम्मा</a:t>
                      </a:r>
                      <a:endParaRPr lang="ne-NP" sz="16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cs typeface="Kalimati" panose="00000400000000000000" pitchFamily="2"/>
                        </a:rPr>
                        <a:t>77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Preeti" pitchFamily="2" charset="0"/>
                        <a:cs typeface="Kalimati" panose="00000400000000000000" pitchFamily="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cs typeface="Kalimati" panose="00000400000000000000" pitchFamily="2"/>
                        </a:rPr>
                        <a:t>1,255,983,489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Preeti" pitchFamily="2" charset="0"/>
                        <a:cs typeface="Kalimati" panose="00000400000000000000" pitchFamily="2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39637636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E281ACE-E490-468E-2895-2C4A299A1657}"/>
              </a:ext>
            </a:extLst>
          </p:cNvPr>
          <p:cNvGraphicFramePr>
            <a:graphicFrameLocks/>
          </p:cNvGraphicFramePr>
          <p:nvPr/>
        </p:nvGraphicFramePr>
        <p:xfrm>
          <a:off x="6096000" y="1589195"/>
          <a:ext cx="5712747" cy="4674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83789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ED1D0-DFBB-4455-897B-DAC0F6AED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031" y="391786"/>
            <a:ext cx="11640621" cy="1298902"/>
          </a:xfrm>
        </p:spPr>
        <p:txBody>
          <a:bodyPr>
            <a:noAutofit/>
          </a:bodyPr>
          <a:lstStyle/>
          <a:p>
            <a:r>
              <a:rPr lang="ne-NP" sz="3000" kern="100">
                <a:solidFill>
                  <a:schemeClr val="accent6">
                    <a:lumMod val="50000"/>
                  </a:schemeClr>
                </a:solidFill>
                <a:effectLst/>
                <a:cs typeface="Kalimati" panose="00000400000000000000" pitchFamily="2"/>
              </a:rPr>
              <a:t>खाद्य व्यवस्था तथा व्यापार कम्पनी लिमिटेडस</a:t>
            </a:r>
            <a:r>
              <a:rPr lang="ne-NP" sz="3000" kern="100">
                <a:solidFill>
                  <a:schemeClr val="accent6">
                    <a:lumMod val="50000"/>
                  </a:schemeClr>
                </a:solidFill>
                <a:cs typeface="Kalimati" panose="00000400000000000000" pitchFamily="2"/>
              </a:rPr>
              <a:t>ँ</a:t>
            </a:r>
            <a:r>
              <a:rPr lang="ne-NP" sz="3000" kern="100">
                <a:solidFill>
                  <a:schemeClr val="accent6">
                    <a:lumMod val="50000"/>
                  </a:schemeClr>
                </a:solidFill>
                <a:effectLst/>
                <a:cs typeface="Kalimati" panose="00000400000000000000" pitchFamily="2"/>
              </a:rPr>
              <a:t>ग खाद्यान्न मौज्जातको अवस्था </a:t>
            </a:r>
            <a:br>
              <a:rPr lang="en-US" sz="3000" kern="100">
                <a:solidFill>
                  <a:schemeClr val="accent6">
                    <a:lumMod val="50000"/>
                  </a:schemeClr>
                </a:solidFill>
                <a:effectLst/>
                <a:cs typeface="Kalimati" panose="00000400000000000000" pitchFamily="2"/>
              </a:rPr>
            </a:br>
            <a:endParaRPr lang="en-US" sz="3000">
              <a:solidFill>
                <a:schemeClr val="accent6">
                  <a:lumMod val="50000"/>
                </a:schemeClr>
              </a:solidFill>
              <a:cs typeface="Kalimati" panose="00000400000000000000" pitchFamily="2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1DEA182-1FF9-43EB-8DE9-3FC595B5DEE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2885" y="1849780"/>
          <a:ext cx="11383767" cy="21270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74280">
                  <a:extLst>
                    <a:ext uri="{9D8B030D-6E8A-4147-A177-3AD203B41FA5}">
                      <a16:colId xmlns:a16="http://schemas.microsoft.com/office/drawing/2014/main" val="1718379926"/>
                    </a:ext>
                  </a:extLst>
                </a:gridCol>
                <a:gridCol w="4709487">
                  <a:extLst>
                    <a:ext uri="{9D8B030D-6E8A-4147-A177-3AD203B41FA5}">
                      <a16:colId xmlns:a16="http://schemas.microsoft.com/office/drawing/2014/main" val="726567976"/>
                    </a:ext>
                  </a:extLst>
                </a:gridCol>
              </a:tblGrid>
              <a:tr h="8709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kern="100">
                          <a:effectLst/>
                          <a:cs typeface="Kalimati" panose="00000400000000000000" pitchFamily="2"/>
                        </a:rPr>
                        <a:t> मौज्दातको सारंश विवरण (क्वीन्टलमा)</a:t>
                      </a:r>
                    </a:p>
                  </a:txBody>
                  <a:tcPr marL="68580" marR="68580" marT="0" marB="0" anchor="b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812865"/>
                  </a:ext>
                </a:extLst>
              </a:tr>
              <a:tr h="365494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kern="0">
                          <a:effectLst/>
                          <a:cs typeface="Kalimati" panose="00000400000000000000" pitchFamily="2"/>
                        </a:rPr>
                        <a:t>सुगम जिल्लाहरुमा चामल मौज्दात</a:t>
                      </a:r>
                      <a:r>
                        <a:rPr lang="en-US" sz="2000" kern="0">
                          <a:effectLst/>
                          <a:cs typeface="Kalimati" panose="00000400000000000000" pitchFamily="2"/>
                        </a:rPr>
                        <a:t>      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kern="0">
                          <a:effectLst/>
                          <a:cs typeface="Kalimati" panose="00000400000000000000" pitchFamily="2"/>
                        </a:rPr>
                        <a:t>५१</a:t>
                      </a:r>
                      <a:r>
                        <a:rPr lang="en-US" sz="2000" kern="0">
                          <a:effectLst/>
                          <a:cs typeface="Kalimati" panose="00000400000000000000" pitchFamily="2"/>
                        </a:rPr>
                        <a:t>,</a:t>
                      </a:r>
                      <a:r>
                        <a:rPr lang="ne-NP" sz="2000" kern="0">
                          <a:effectLst/>
                          <a:cs typeface="Kalimati" panose="00000400000000000000" pitchFamily="2"/>
                        </a:rPr>
                        <a:t>३२८.५७ 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809011"/>
                  </a:ext>
                </a:extLst>
              </a:tr>
              <a:tr h="365494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kern="0">
                          <a:effectLst/>
                          <a:cs typeface="Kalimati" panose="00000400000000000000" pitchFamily="2"/>
                        </a:rPr>
                        <a:t>दुर्गम जिल्लाहरुमा चामल मौज्दात 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kern="0">
                          <a:effectLst/>
                          <a:cs typeface="Kalimati" panose="00000400000000000000" pitchFamily="2"/>
                        </a:rPr>
                        <a:t>२२</a:t>
                      </a:r>
                      <a:r>
                        <a:rPr lang="en-US" sz="2000" kern="0">
                          <a:effectLst/>
                          <a:cs typeface="Kalimati" panose="00000400000000000000" pitchFamily="2"/>
                        </a:rPr>
                        <a:t>,</a:t>
                      </a:r>
                      <a:r>
                        <a:rPr lang="ne-NP" sz="2000" kern="0">
                          <a:effectLst/>
                          <a:cs typeface="Kalimati" panose="00000400000000000000" pitchFamily="2"/>
                        </a:rPr>
                        <a:t>३४१.५७ 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612975"/>
                  </a:ext>
                </a:extLst>
              </a:tr>
              <a:tr h="365494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kern="0">
                          <a:effectLst/>
                          <a:cs typeface="Kalimati" panose="00000400000000000000" pitchFamily="2"/>
                        </a:rPr>
                        <a:t>कूल चामल मौज्दात 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kern="0">
                          <a:effectLst/>
                          <a:cs typeface="Kalimati" panose="00000400000000000000" pitchFamily="2"/>
                        </a:rPr>
                        <a:t>७३</a:t>
                      </a:r>
                      <a:r>
                        <a:rPr lang="en-US" sz="2000" kern="0">
                          <a:effectLst/>
                          <a:cs typeface="Kalimati" panose="00000400000000000000" pitchFamily="2"/>
                        </a:rPr>
                        <a:t>,</a:t>
                      </a:r>
                      <a:r>
                        <a:rPr lang="ne-NP" sz="2000" kern="0">
                          <a:effectLst/>
                          <a:cs typeface="Kalimati" panose="00000400000000000000" pitchFamily="2"/>
                        </a:rPr>
                        <a:t>६७०.१४ 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62043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73150AA3-CCA9-495D-9E2F-08B51352925B}"/>
              </a:ext>
            </a:extLst>
          </p:cNvPr>
          <p:cNvSpPr txBox="1">
            <a:spLocks/>
          </p:cNvSpPr>
          <p:nvPr/>
        </p:nvSpPr>
        <p:spPr>
          <a:xfrm>
            <a:off x="354456" y="5559098"/>
            <a:ext cx="11640621" cy="12989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endParaRPr lang="en-US" sz="1800" kern="100">
              <a:effectLst/>
              <a:latin typeface="Times New Roman" panose="02020603050405020304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F09F2C-F6E1-4AD8-B8F7-FA1BF2FAFFF2}"/>
              </a:ext>
            </a:extLst>
          </p:cNvPr>
          <p:cNvSpPr txBox="1"/>
          <p:nvPr/>
        </p:nvSpPr>
        <p:spPr>
          <a:xfrm>
            <a:off x="418668" y="4269557"/>
            <a:ext cx="11512196" cy="1985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e-NP" sz="2000">
                <a:solidFill>
                  <a:srgbClr val="002060"/>
                </a:solidFill>
                <a:cs typeface="Kalimati" panose="00000400000000000000" pitchFamily="2"/>
              </a:rPr>
              <a:t>कम्पनीसँग दुर्गम जिल्लाका डिपोहरुमा २,२३४ मे.ट. र उपत्यका र तराईका डिपोहरुमा ५१३३ मे.ट गरि कूल ७,३६७ मे.ट. चामल मौज्दात रहेको ।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e-NP" sz="2000">
                <a:solidFill>
                  <a:srgbClr val="002060"/>
                </a:solidFill>
                <a:cs typeface="Kalimati" panose="00000400000000000000" pitchFamily="2"/>
              </a:rPr>
              <a:t>४०० ग्राम/व्यक्ति/दिन चामलको आवश्यकता अनुसार प्रति घरपरिवारलाई ४ जना सदस्यको दरले १५ दिनको लागि ८३,००० घरपरिवारलाई </a:t>
            </a:r>
            <a:r>
              <a:rPr lang="en-US" sz="2000">
                <a:solidFill>
                  <a:srgbClr val="002060"/>
                </a:solidFill>
                <a:latin typeface="Preeti" pitchFamily="2" charset="0"/>
                <a:cs typeface="Kalimati" panose="00000400000000000000" pitchFamily="2"/>
              </a:rPr>
              <a:t>Ö</a:t>
            </a:r>
            <a:r>
              <a:rPr lang="ne-NP" sz="2000">
                <a:solidFill>
                  <a:srgbClr val="002060"/>
                </a:solidFill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000">
                <a:solidFill>
                  <a:srgbClr val="002060"/>
                </a:solidFill>
                <a:cs typeface="Kalimati" panose="00000400000000000000" pitchFamily="2"/>
              </a:rPr>
              <a:t>१,९९२ मे.ट. चामलको आवश्यक </a:t>
            </a:r>
            <a:r>
              <a:rPr lang="ne-NP" sz="2400">
                <a:solidFill>
                  <a:srgbClr val="002060"/>
                </a:solidFill>
                <a:cs typeface="Kalimati" panose="00000400000000000000" pitchFamily="2"/>
              </a:rPr>
              <a:t>। </a:t>
            </a:r>
            <a:endParaRPr lang="en-US" sz="2400">
              <a:solidFill>
                <a:srgbClr val="002060"/>
              </a:solidFill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4887151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10" y="391786"/>
            <a:ext cx="10966580" cy="745036"/>
          </a:xfrm>
        </p:spPr>
        <p:txBody>
          <a:bodyPr>
            <a:normAutofit/>
          </a:bodyPr>
          <a:lstStyle/>
          <a:p>
            <a:pPr algn="ctr"/>
            <a:r>
              <a:rPr lang="ne-NP" sz="3200" b="1" dirty="0">
                <a:solidFill>
                  <a:srgbClr val="2C6220"/>
                </a:solidFill>
                <a:cs typeface="Kalimati" panose="00000400000000000000" pitchFamily="2"/>
              </a:rPr>
              <a:t>प्रतिकार्य </a:t>
            </a:r>
            <a:r>
              <a:rPr lang="ne-NP" sz="3200" b="1">
                <a:solidFill>
                  <a:srgbClr val="2C6220"/>
                </a:solidFill>
                <a:cs typeface="Kalimati" panose="00000400000000000000" pitchFamily="2"/>
              </a:rPr>
              <a:t>सामग्रीको विवरण </a:t>
            </a:r>
            <a:r>
              <a:rPr lang="ne-NP" sz="3200" b="1" dirty="0">
                <a:solidFill>
                  <a:srgbClr val="2C6220"/>
                </a:solidFill>
                <a:cs typeface="Kalimati" panose="00000400000000000000" pitchFamily="2"/>
              </a:rPr>
              <a:t>र</a:t>
            </a:r>
            <a:r>
              <a:rPr lang="ne-NP" sz="3200">
                <a:solidFill>
                  <a:srgbClr val="2C6220"/>
                </a:solidFill>
                <a:cs typeface="Kalimati" panose="00000400000000000000" pitchFamily="2"/>
              </a:rPr>
              <a:t> आवश्यकता </a:t>
            </a:r>
            <a:endParaRPr lang="en-US" sz="3200" b="1" dirty="0">
              <a:solidFill>
                <a:srgbClr val="2C6220"/>
              </a:solidFill>
              <a:cs typeface="Kalimati" panose="00000400000000000000" pitchFamily="2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669DCBF-A911-983E-5337-081876229CBE}"/>
              </a:ext>
            </a:extLst>
          </p:cNvPr>
          <p:cNvSpPr txBox="1">
            <a:spLocks/>
          </p:cNvSpPr>
          <p:nvPr/>
        </p:nvSpPr>
        <p:spPr>
          <a:xfrm>
            <a:off x="987567" y="1004231"/>
            <a:ext cx="2533135" cy="352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Tarpaulin and Tent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A3071F2-EF16-9D19-FA84-451254C1A8CF}"/>
              </a:ext>
            </a:extLst>
          </p:cNvPr>
          <p:cNvSpPr txBox="1">
            <a:spLocks/>
          </p:cNvSpPr>
          <p:nvPr/>
        </p:nvSpPr>
        <p:spPr>
          <a:xfrm>
            <a:off x="6731307" y="1004231"/>
            <a:ext cx="3336325" cy="3525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Blanket and Sleeping Mat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8E6A04-EA46-2D70-0E10-AB9FA5A46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39" y="1608463"/>
            <a:ext cx="5728733" cy="29937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030345-9844-5804-AA79-B548A5CDC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229" y="1608463"/>
            <a:ext cx="5728732" cy="2993716"/>
          </a:xfrm>
          <a:prstGeom prst="rect">
            <a:avLst/>
          </a:prstGeom>
        </p:spPr>
      </p:pic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271EF7D4-187F-4E8E-A951-E37F2FEBC82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7040" y="4751750"/>
          <a:ext cx="5728732" cy="1923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003">
                  <a:extLst>
                    <a:ext uri="{9D8B030D-6E8A-4147-A177-3AD203B41FA5}">
                      <a16:colId xmlns:a16="http://schemas.microsoft.com/office/drawing/2014/main" val="333526532"/>
                    </a:ext>
                  </a:extLst>
                </a:gridCol>
                <a:gridCol w="1438363">
                  <a:extLst>
                    <a:ext uri="{9D8B030D-6E8A-4147-A177-3AD203B41FA5}">
                      <a16:colId xmlns:a16="http://schemas.microsoft.com/office/drawing/2014/main" val="1411145604"/>
                    </a:ext>
                  </a:extLst>
                </a:gridCol>
                <a:gridCol w="1432183">
                  <a:extLst>
                    <a:ext uri="{9D8B030D-6E8A-4147-A177-3AD203B41FA5}">
                      <a16:colId xmlns:a16="http://schemas.microsoft.com/office/drawing/2014/main" val="3234464507"/>
                    </a:ext>
                  </a:extLst>
                </a:gridCol>
                <a:gridCol w="1432183">
                  <a:extLst>
                    <a:ext uri="{9D8B030D-6E8A-4147-A177-3AD203B41FA5}">
                      <a16:colId xmlns:a16="http://schemas.microsoft.com/office/drawing/2014/main" val="1317679216"/>
                    </a:ext>
                  </a:extLst>
                </a:gridCol>
              </a:tblGrid>
              <a:tr h="641318">
                <a:tc>
                  <a:txBody>
                    <a:bodyPr/>
                    <a:lstStyle/>
                    <a:p>
                      <a:r>
                        <a:rPr lang="en-US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Item in stock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Item need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FF00"/>
                          </a:solidFill>
                        </a:rPr>
                        <a:t>Gap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17512"/>
                  </a:ext>
                </a:extLst>
              </a:tr>
              <a:tr h="641318">
                <a:tc>
                  <a:txBody>
                    <a:bodyPr/>
                    <a:lstStyle/>
                    <a:p>
                      <a:r>
                        <a:rPr lang="en-US"/>
                        <a:t>Tarpolin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C622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46,740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C622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82,442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35,702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536323"/>
                  </a:ext>
                </a:extLst>
              </a:tr>
              <a:tr h="641318">
                <a:tc>
                  <a:txBody>
                    <a:bodyPr/>
                    <a:lstStyle/>
                    <a:p>
                      <a:r>
                        <a:rPr lang="en-US"/>
                        <a:t>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8,351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18,000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9,649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878761"/>
                  </a:ext>
                </a:extLst>
              </a:tr>
            </a:tbl>
          </a:graphicData>
        </a:graphic>
      </p:graphicFrame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C8DF6EC0-A0CD-4CD9-AA87-F60C6DBC103E}"/>
              </a:ext>
            </a:extLst>
          </p:cNvPr>
          <p:cNvGraphicFramePr>
            <a:graphicFrameLocks/>
          </p:cNvGraphicFramePr>
          <p:nvPr/>
        </p:nvGraphicFramePr>
        <p:xfrm>
          <a:off x="6276229" y="4703171"/>
          <a:ext cx="5728732" cy="2021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2183">
                  <a:extLst>
                    <a:ext uri="{9D8B030D-6E8A-4147-A177-3AD203B41FA5}">
                      <a16:colId xmlns:a16="http://schemas.microsoft.com/office/drawing/2014/main" val="333526532"/>
                    </a:ext>
                  </a:extLst>
                </a:gridCol>
                <a:gridCol w="1432183">
                  <a:extLst>
                    <a:ext uri="{9D8B030D-6E8A-4147-A177-3AD203B41FA5}">
                      <a16:colId xmlns:a16="http://schemas.microsoft.com/office/drawing/2014/main" val="1411145604"/>
                    </a:ext>
                  </a:extLst>
                </a:gridCol>
                <a:gridCol w="1432183">
                  <a:extLst>
                    <a:ext uri="{9D8B030D-6E8A-4147-A177-3AD203B41FA5}">
                      <a16:colId xmlns:a16="http://schemas.microsoft.com/office/drawing/2014/main" val="3234464507"/>
                    </a:ext>
                  </a:extLst>
                </a:gridCol>
                <a:gridCol w="1432183">
                  <a:extLst>
                    <a:ext uri="{9D8B030D-6E8A-4147-A177-3AD203B41FA5}">
                      <a16:colId xmlns:a16="http://schemas.microsoft.com/office/drawing/2014/main" val="1317679216"/>
                    </a:ext>
                  </a:extLst>
                </a:gridCol>
              </a:tblGrid>
              <a:tr h="673704">
                <a:tc>
                  <a:txBody>
                    <a:bodyPr/>
                    <a:lstStyle/>
                    <a:p>
                      <a:r>
                        <a:rPr lang="en-US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Item in stock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Item need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FF00"/>
                          </a:solidFill>
                        </a:rPr>
                        <a:t>Gap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17512"/>
                  </a:ext>
                </a:extLst>
              </a:tr>
              <a:tr h="673704">
                <a:tc>
                  <a:txBody>
                    <a:bodyPr/>
                    <a:lstStyle/>
                    <a:p>
                      <a:r>
                        <a:rPr lang="en-US"/>
                        <a:t>Blanket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2C62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17,355</a:t>
                      </a:r>
                      <a:endParaRPr lang="en-US" sz="1800" b="1" dirty="0">
                        <a:solidFill>
                          <a:srgbClr val="2C622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C622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82,442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65,087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536323"/>
                  </a:ext>
                </a:extLst>
              </a:tr>
              <a:tr h="673704">
                <a:tc>
                  <a:txBody>
                    <a:bodyPr/>
                    <a:lstStyle/>
                    <a:p>
                      <a:r>
                        <a:rPr lang="en-US"/>
                        <a:t>Sleeping Mat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6,160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82,442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C622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,282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878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06373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10" y="374944"/>
            <a:ext cx="10966580" cy="745036"/>
          </a:xfrm>
        </p:spPr>
        <p:txBody>
          <a:bodyPr>
            <a:normAutofit/>
          </a:bodyPr>
          <a:lstStyle/>
          <a:p>
            <a:pPr algn="ctr"/>
            <a:r>
              <a:rPr lang="ne-NP" sz="3200" b="1">
                <a:solidFill>
                  <a:srgbClr val="2C6220"/>
                </a:solidFill>
                <a:cs typeface="Kalimati" panose="00000400000000000000" pitchFamily="2"/>
              </a:rPr>
              <a:t>प्रतिकार्य सामग्रीको विवरण र</a:t>
            </a:r>
            <a:r>
              <a:rPr lang="ne-NP" sz="3200">
                <a:solidFill>
                  <a:srgbClr val="2C6220"/>
                </a:solidFill>
                <a:cs typeface="Kalimati" panose="00000400000000000000" pitchFamily="2"/>
              </a:rPr>
              <a:t> आवश्यकता </a:t>
            </a:r>
            <a:endParaRPr lang="en-US" sz="3200" b="1" dirty="0">
              <a:solidFill>
                <a:srgbClr val="2C6220"/>
              </a:solidFill>
              <a:cs typeface="Kalimati" panose="00000400000000000000" pitchFamily="2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669DCBF-A911-983E-5337-081876229CBE}"/>
              </a:ext>
            </a:extLst>
          </p:cNvPr>
          <p:cNvSpPr txBox="1">
            <a:spLocks/>
          </p:cNvSpPr>
          <p:nvPr/>
        </p:nvSpPr>
        <p:spPr>
          <a:xfrm>
            <a:off x="748108" y="1139160"/>
            <a:ext cx="2687596" cy="352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Shelter and Tool Kit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A3071F2-EF16-9D19-FA84-451254C1A8CF}"/>
              </a:ext>
            </a:extLst>
          </p:cNvPr>
          <p:cNvSpPr txBox="1">
            <a:spLocks/>
          </p:cNvSpPr>
          <p:nvPr/>
        </p:nvSpPr>
        <p:spPr>
          <a:xfrm>
            <a:off x="6590957" y="1188458"/>
            <a:ext cx="4738818" cy="3525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Kitchen Set and Hygiene/Dignity Kit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0176D8-208B-3F67-9E63-7BEA2E956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19" y="1713928"/>
            <a:ext cx="5736887" cy="29093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39F438-7DF1-D0FE-C83B-9AEA852F9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0016" y="1742310"/>
            <a:ext cx="5682798" cy="2880960"/>
          </a:xfrm>
          <a:prstGeom prst="rect">
            <a:avLst/>
          </a:prstGeom>
        </p:spPr>
      </p:pic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0D76E3E7-5B7F-409E-9949-EC88FF689A8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6418" y="4783489"/>
          <a:ext cx="5736888" cy="1855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4222">
                  <a:extLst>
                    <a:ext uri="{9D8B030D-6E8A-4147-A177-3AD203B41FA5}">
                      <a16:colId xmlns:a16="http://schemas.microsoft.com/office/drawing/2014/main" val="333526532"/>
                    </a:ext>
                  </a:extLst>
                </a:gridCol>
                <a:gridCol w="1434222">
                  <a:extLst>
                    <a:ext uri="{9D8B030D-6E8A-4147-A177-3AD203B41FA5}">
                      <a16:colId xmlns:a16="http://schemas.microsoft.com/office/drawing/2014/main" val="1411145604"/>
                    </a:ext>
                  </a:extLst>
                </a:gridCol>
                <a:gridCol w="1434222">
                  <a:extLst>
                    <a:ext uri="{9D8B030D-6E8A-4147-A177-3AD203B41FA5}">
                      <a16:colId xmlns:a16="http://schemas.microsoft.com/office/drawing/2014/main" val="3234464507"/>
                    </a:ext>
                  </a:extLst>
                </a:gridCol>
                <a:gridCol w="1434222">
                  <a:extLst>
                    <a:ext uri="{9D8B030D-6E8A-4147-A177-3AD203B41FA5}">
                      <a16:colId xmlns:a16="http://schemas.microsoft.com/office/drawing/2014/main" val="1317679216"/>
                    </a:ext>
                  </a:extLst>
                </a:gridCol>
              </a:tblGrid>
              <a:tr h="593647">
                <a:tc>
                  <a:txBody>
                    <a:bodyPr/>
                    <a:lstStyle/>
                    <a:p>
                      <a:r>
                        <a:rPr lang="en-US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Item in stock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Item need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FF00"/>
                          </a:solidFill>
                        </a:rPr>
                        <a:t>Gap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17512"/>
                  </a:ext>
                </a:extLst>
              </a:tr>
              <a:tr h="667855">
                <a:tc>
                  <a:txBody>
                    <a:bodyPr/>
                    <a:lstStyle/>
                    <a:p>
                      <a:r>
                        <a:rPr lang="en-US"/>
                        <a:t>Shelther kit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C622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5,523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C622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C622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82,442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olidFill>
                            <a:srgbClr val="FFFF00"/>
                          </a:solidFill>
                        </a:rPr>
                        <a:t>76</a:t>
                      </a:r>
                      <a:r>
                        <a:rPr lang="en-US" noProof="0">
                          <a:solidFill>
                            <a:srgbClr val="FFFF00"/>
                          </a:solidFill>
                        </a:rPr>
                        <a:t>,919</a:t>
                      </a:r>
                      <a:endParaRPr lang="en-US" noProof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536323"/>
                  </a:ext>
                </a:extLst>
              </a:tr>
              <a:tr h="593647">
                <a:tc>
                  <a:txBody>
                    <a:bodyPr/>
                    <a:lstStyle/>
                    <a:p>
                      <a:r>
                        <a:rPr lang="en-US"/>
                        <a:t>Shelter Tool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,102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18,000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olidFill>
                            <a:srgbClr val="FFFF00"/>
                          </a:solidFill>
                        </a:rPr>
                        <a:t>15,898</a:t>
                      </a:r>
                      <a:endParaRPr lang="en-US" noProof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878761"/>
                  </a:ext>
                </a:extLst>
              </a:tr>
            </a:tbl>
          </a:graphicData>
        </a:graphic>
      </p:graphicFrame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1706B14A-74D7-49AE-A9AC-54E14DC3CE8F}"/>
              </a:ext>
            </a:extLst>
          </p:cNvPr>
          <p:cNvGraphicFramePr>
            <a:graphicFrameLocks/>
          </p:cNvGraphicFramePr>
          <p:nvPr/>
        </p:nvGraphicFramePr>
        <p:xfrm>
          <a:off x="6096000" y="4783490"/>
          <a:ext cx="5728732" cy="1855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2183">
                  <a:extLst>
                    <a:ext uri="{9D8B030D-6E8A-4147-A177-3AD203B41FA5}">
                      <a16:colId xmlns:a16="http://schemas.microsoft.com/office/drawing/2014/main" val="333526532"/>
                    </a:ext>
                  </a:extLst>
                </a:gridCol>
                <a:gridCol w="1432183">
                  <a:extLst>
                    <a:ext uri="{9D8B030D-6E8A-4147-A177-3AD203B41FA5}">
                      <a16:colId xmlns:a16="http://schemas.microsoft.com/office/drawing/2014/main" val="1411145604"/>
                    </a:ext>
                  </a:extLst>
                </a:gridCol>
                <a:gridCol w="1432183">
                  <a:extLst>
                    <a:ext uri="{9D8B030D-6E8A-4147-A177-3AD203B41FA5}">
                      <a16:colId xmlns:a16="http://schemas.microsoft.com/office/drawing/2014/main" val="3234464507"/>
                    </a:ext>
                  </a:extLst>
                </a:gridCol>
                <a:gridCol w="1432183">
                  <a:extLst>
                    <a:ext uri="{9D8B030D-6E8A-4147-A177-3AD203B41FA5}">
                      <a16:colId xmlns:a16="http://schemas.microsoft.com/office/drawing/2014/main" val="1317679216"/>
                    </a:ext>
                  </a:extLst>
                </a:gridCol>
              </a:tblGrid>
              <a:tr h="574988">
                <a:tc>
                  <a:txBody>
                    <a:bodyPr/>
                    <a:lstStyle/>
                    <a:p>
                      <a:r>
                        <a:rPr lang="en-US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Item in stock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Item need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FF00"/>
                          </a:solidFill>
                        </a:rPr>
                        <a:t>Gap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17512"/>
                  </a:ext>
                </a:extLst>
              </a:tr>
              <a:tr h="574988">
                <a:tc>
                  <a:txBody>
                    <a:bodyPr/>
                    <a:lstStyle/>
                    <a:p>
                      <a:r>
                        <a:rPr lang="en-US"/>
                        <a:t>Kitchen 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C622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8,603</a:t>
                      </a:r>
                      <a:endParaRPr kumimoji="0" lang="ne-NP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C622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C622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C622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82,442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,839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536323"/>
                  </a:ext>
                </a:extLst>
              </a:tr>
              <a:tr h="574988">
                <a:tc>
                  <a:txBody>
                    <a:bodyPr/>
                    <a:lstStyle/>
                    <a:p>
                      <a:r>
                        <a:rPr lang="en-US"/>
                        <a:t>Hygiene and DK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33,931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82,442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48,511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878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38047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10" y="391786"/>
            <a:ext cx="10966580" cy="745036"/>
          </a:xfrm>
        </p:spPr>
        <p:txBody>
          <a:bodyPr>
            <a:normAutofit/>
          </a:bodyPr>
          <a:lstStyle/>
          <a:p>
            <a:pPr algn="ctr"/>
            <a:r>
              <a:rPr lang="ne-NP" sz="3200" b="1">
                <a:solidFill>
                  <a:srgbClr val="2C6220"/>
                </a:solidFill>
                <a:cs typeface="Kalimati" panose="00000400000000000000" pitchFamily="2"/>
              </a:rPr>
              <a:t>प्रतिकार्य सामग्रीको विवरण</a:t>
            </a:r>
            <a:r>
              <a:rPr lang="en-US" sz="3200" b="1">
                <a:solidFill>
                  <a:srgbClr val="2C6220"/>
                </a:solidFill>
                <a:cs typeface="Kalimati" panose="00000400000000000000" pitchFamily="2"/>
              </a:rPr>
              <a:t> </a:t>
            </a:r>
            <a:r>
              <a:rPr lang="ne-NP" sz="3200">
                <a:solidFill>
                  <a:srgbClr val="2C6220"/>
                </a:solidFill>
                <a:cs typeface="Kalimati" panose="00000400000000000000" pitchFamily="2"/>
              </a:rPr>
              <a:t>र आवश्यकता </a:t>
            </a:r>
            <a:endParaRPr lang="en-US" sz="3200" b="1" dirty="0">
              <a:solidFill>
                <a:srgbClr val="2C6220"/>
              </a:solidFill>
              <a:cs typeface="Kalimati" panose="00000400000000000000" pitchFamily="2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669DCBF-A911-983E-5337-081876229CBE}"/>
              </a:ext>
            </a:extLst>
          </p:cNvPr>
          <p:cNvSpPr txBox="1">
            <a:spLocks/>
          </p:cNvSpPr>
          <p:nvPr/>
        </p:nvSpPr>
        <p:spPr>
          <a:xfrm>
            <a:off x="1476630" y="1239433"/>
            <a:ext cx="2687596" cy="352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Bailey Bridge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C22309-0C65-93EE-7A39-D835CCC1786F}"/>
              </a:ext>
            </a:extLst>
          </p:cNvPr>
          <p:cNvSpPr txBox="1"/>
          <p:nvPr/>
        </p:nvSpPr>
        <p:spPr>
          <a:xfrm>
            <a:off x="1363038" y="1740700"/>
            <a:ext cx="1587900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ne-NP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जम्मा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ne-NP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४९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82FF88-BE6B-7CDE-1EDD-E4208C31CCE4}"/>
              </a:ext>
            </a:extLst>
          </p:cNvPr>
          <p:cNvSpPr txBox="1"/>
          <p:nvPr/>
        </p:nvSpPr>
        <p:spPr>
          <a:xfrm>
            <a:off x="1058238" y="3255178"/>
            <a:ext cx="207078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e-NP" sz="2000" b="1">
                <a:solidFill>
                  <a:srgbClr val="2C62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आवश्यक ३५</a:t>
            </a:r>
            <a:endParaRPr lang="en-US" sz="2000" b="1" dirty="0">
              <a:solidFill>
                <a:srgbClr val="2C62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05A273-D94A-3EAC-B1FF-B5E124261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226" y="1105059"/>
            <a:ext cx="6798301" cy="55689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8DCCD5-60DD-4652-8C36-54B22B502A21}"/>
              </a:ext>
            </a:extLst>
          </p:cNvPr>
          <p:cNvSpPr txBox="1"/>
          <p:nvPr/>
        </p:nvSpPr>
        <p:spPr>
          <a:xfrm>
            <a:off x="1407560" y="4756935"/>
            <a:ext cx="1587901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ne-NP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नपुग २२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61D41B-50F8-4D76-A670-19C5277EB328}"/>
              </a:ext>
            </a:extLst>
          </p:cNvPr>
          <p:cNvSpPr txBox="1"/>
          <p:nvPr/>
        </p:nvSpPr>
        <p:spPr>
          <a:xfrm>
            <a:off x="447684" y="5618567"/>
            <a:ext cx="3528416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Each provience 5 must be in stock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D4A4AE-B367-452B-89DA-1EF7BF0DB64C}"/>
              </a:ext>
            </a:extLst>
          </p:cNvPr>
          <p:cNvSpPr txBox="1"/>
          <p:nvPr/>
        </p:nvSpPr>
        <p:spPr>
          <a:xfrm>
            <a:off x="1171254" y="2476380"/>
            <a:ext cx="1855030" cy="40011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e-NP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प्रयोगमा आएको ३१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7BBDF2-1DE3-46B4-B4C3-FFAE20593035}"/>
              </a:ext>
            </a:extLst>
          </p:cNvPr>
          <p:cNvSpPr txBox="1"/>
          <p:nvPr/>
        </p:nvSpPr>
        <p:spPr>
          <a:xfrm>
            <a:off x="708917" y="4054557"/>
            <a:ext cx="2838546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e-NP" sz="2000" b="1">
                <a:solidFill>
                  <a:srgbClr val="2C62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चालु अवस्थामा बाँकी रहेका १३ </a:t>
            </a:r>
            <a:endParaRPr lang="en-US" sz="2000" b="1" dirty="0">
              <a:solidFill>
                <a:srgbClr val="2C62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4921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e-NP" sz="3600" b="1">
                <a:solidFill>
                  <a:srgbClr val="2C6220"/>
                </a:solidFill>
                <a:cs typeface="Kalimati" panose="00000400000000000000" pitchFamily="2"/>
              </a:rPr>
              <a:t>मनसुनजन्य विपदमा खटिने तालिम प्राप्त जनशक्तिको </a:t>
            </a:r>
            <a:r>
              <a:rPr lang="ne-NP" sz="3600" b="1" dirty="0">
                <a:solidFill>
                  <a:srgbClr val="2C6220"/>
                </a:solidFill>
                <a:cs typeface="Kalimati" panose="00000400000000000000" pitchFamily="2"/>
              </a:rPr>
              <a:t>विवरण</a:t>
            </a:r>
            <a:endParaRPr lang="en-US" sz="3600" b="1" dirty="0">
              <a:solidFill>
                <a:srgbClr val="2C6220"/>
              </a:solidFill>
              <a:cs typeface="Kalimati" panose="00000400000000000000" pitchFamily="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FBFE05-AFA3-4463-BC79-901A5A9EBE3B}"/>
              </a:ext>
            </a:extLst>
          </p:cNvPr>
          <p:cNvSpPr/>
          <p:nvPr/>
        </p:nvSpPr>
        <p:spPr>
          <a:xfrm>
            <a:off x="308225" y="1315092"/>
            <a:ext cx="5551784" cy="51511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225" y="1356190"/>
            <a:ext cx="5719281" cy="511002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ne-NP" b="1">
                <a:solidFill>
                  <a:schemeClr val="accent2"/>
                </a:solidFill>
                <a:cs typeface="Kalimati" panose="00000400000000000000" pitchFamily="2"/>
              </a:rPr>
              <a:t>गत वर्ष </a:t>
            </a:r>
            <a:r>
              <a:rPr lang="en-US" b="1">
                <a:solidFill>
                  <a:schemeClr val="accent2"/>
                </a:solidFill>
                <a:cs typeface="Kalimati" panose="00000400000000000000" pitchFamily="2"/>
              </a:rPr>
              <a:t>(</a:t>
            </a:r>
            <a:r>
              <a:rPr lang="ne-NP" b="1">
                <a:solidFill>
                  <a:schemeClr val="accent2"/>
                </a:solidFill>
                <a:cs typeface="Kalimati" panose="00000400000000000000" pitchFamily="2"/>
              </a:rPr>
              <a:t>२०८०</a:t>
            </a:r>
            <a:r>
              <a:rPr lang="en-US" b="1">
                <a:solidFill>
                  <a:schemeClr val="accent2"/>
                </a:solidFill>
                <a:cs typeface="Kalimati" panose="00000400000000000000" pitchFamily="2"/>
              </a:rPr>
              <a:t>)</a:t>
            </a:r>
          </a:p>
          <a:p>
            <a:pPr marL="0" indent="0">
              <a:lnSpc>
                <a:spcPct val="160000"/>
              </a:lnSpc>
              <a:buNone/>
            </a:pPr>
            <a:endParaRPr lang="ne-NP" sz="2800" b="1" dirty="0">
              <a:cs typeface="Kalimati" panose="00000400000000000000" pitchFamily="2"/>
            </a:endParaRPr>
          </a:p>
          <a:p>
            <a:pPr lvl="1">
              <a:lnSpc>
                <a:spcPct val="160000"/>
              </a:lnSpc>
            </a:pPr>
            <a:r>
              <a:rPr lang="ne-NP" sz="2800" b="1" dirty="0">
                <a:cs typeface="Kalimati" panose="00000400000000000000" pitchFamily="2"/>
              </a:rPr>
              <a:t>सेना </a:t>
            </a:r>
            <a:r>
              <a:rPr lang="en-US" sz="2800" b="1">
                <a:cs typeface="Kalimati" panose="00000400000000000000" pitchFamily="2"/>
              </a:rPr>
              <a:t>– </a:t>
            </a:r>
            <a:r>
              <a:rPr lang="ne-NP" sz="2800" b="1">
                <a:solidFill>
                  <a:schemeClr val="accent6"/>
                </a:solidFill>
                <a:cs typeface="Kalimati" panose="00000400000000000000" pitchFamily="2"/>
              </a:rPr>
              <a:t>१०५१८</a:t>
            </a:r>
            <a:endParaRPr lang="en-US" sz="2800" b="1" dirty="0">
              <a:solidFill>
                <a:schemeClr val="accent6"/>
              </a:solidFill>
              <a:cs typeface="Kalimati" panose="00000400000000000000" pitchFamily="2"/>
            </a:endParaRPr>
          </a:p>
          <a:p>
            <a:pPr lvl="1">
              <a:lnSpc>
                <a:spcPct val="160000"/>
              </a:lnSpc>
            </a:pPr>
            <a:r>
              <a:rPr lang="ne-NP" sz="2800" b="1" dirty="0">
                <a:cs typeface="Kalimati" panose="00000400000000000000" pitchFamily="2"/>
              </a:rPr>
              <a:t>नेपाल प्रहरी </a:t>
            </a:r>
            <a:r>
              <a:rPr lang="en-US" sz="2800" b="1">
                <a:cs typeface="Kalimati" panose="00000400000000000000" pitchFamily="2"/>
              </a:rPr>
              <a:t>– </a:t>
            </a:r>
            <a:r>
              <a:rPr lang="ne-NP" sz="2800" b="1">
                <a:cs typeface="Kalimati" panose="00000400000000000000" pitchFamily="2"/>
              </a:rPr>
              <a:t> </a:t>
            </a:r>
            <a:r>
              <a:rPr lang="ne-NP" sz="2800" b="1">
                <a:solidFill>
                  <a:schemeClr val="accent6"/>
                </a:solidFill>
                <a:cs typeface="Kalimati" panose="00000400000000000000" pitchFamily="2"/>
              </a:rPr>
              <a:t>११६६१</a:t>
            </a:r>
            <a:endParaRPr lang="ne-NP" sz="2800" b="1" dirty="0">
              <a:solidFill>
                <a:schemeClr val="accent6"/>
              </a:solidFill>
              <a:cs typeface="Kalimati" panose="00000400000000000000" pitchFamily="2"/>
            </a:endParaRPr>
          </a:p>
          <a:p>
            <a:pPr lvl="1">
              <a:lnSpc>
                <a:spcPct val="160000"/>
              </a:lnSpc>
            </a:pPr>
            <a:r>
              <a:rPr lang="ne-NP" sz="2800" b="1" dirty="0">
                <a:cs typeface="Kalimati" panose="00000400000000000000" pitchFamily="2"/>
              </a:rPr>
              <a:t>सशस्त्र प्रहरी बल, नेपाल</a:t>
            </a:r>
            <a:r>
              <a:rPr lang="en-US" sz="2800" b="1" dirty="0">
                <a:cs typeface="Kalimati" panose="00000400000000000000" pitchFamily="2"/>
              </a:rPr>
              <a:t>  </a:t>
            </a:r>
            <a:r>
              <a:rPr lang="en-US" sz="2800" b="1">
                <a:cs typeface="Kalimati" panose="00000400000000000000" pitchFamily="2"/>
              </a:rPr>
              <a:t>– </a:t>
            </a:r>
            <a:r>
              <a:rPr lang="ne-NP" sz="2800" b="1">
                <a:solidFill>
                  <a:schemeClr val="accent6"/>
                </a:solidFill>
                <a:cs typeface="Kalimati" panose="00000400000000000000" pitchFamily="2"/>
              </a:rPr>
              <a:t>९४९०</a:t>
            </a:r>
            <a:endParaRPr lang="ne-NP" sz="2800" b="1" dirty="0">
              <a:solidFill>
                <a:schemeClr val="accent6"/>
              </a:solidFill>
              <a:cs typeface="Kalimati" panose="00000400000000000000" pitchFamily="2"/>
            </a:endParaRPr>
          </a:p>
          <a:p>
            <a:pPr>
              <a:lnSpc>
                <a:spcPct val="160000"/>
              </a:lnSpc>
            </a:pPr>
            <a:endParaRPr lang="ne-NP" dirty="0">
              <a:cs typeface="Kalimati" panose="00000400000000000000" pitchFamily="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D50661-A95A-40D4-954C-0AB920D93F0E}"/>
              </a:ext>
            </a:extLst>
          </p:cNvPr>
          <p:cNvSpPr/>
          <p:nvPr/>
        </p:nvSpPr>
        <p:spPr>
          <a:xfrm>
            <a:off x="6096000" y="1407560"/>
            <a:ext cx="5719281" cy="50586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FD80C1-3A60-4DFB-A87C-73B76CA80690}"/>
              </a:ext>
            </a:extLst>
          </p:cNvPr>
          <p:cNvSpPr txBox="1">
            <a:spLocks/>
          </p:cNvSpPr>
          <p:nvPr/>
        </p:nvSpPr>
        <p:spPr>
          <a:xfrm>
            <a:off x="6041203" y="1523439"/>
            <a:ext cx="5719281" cy="4820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e-NP" b="1">
                <a:solidFill>
                  <a:schemeClr val="accent2"/>
                </a:solidFill>
                <a:cs typeface="Kalimati" panose="00000400000000000000" pitchFamily="2"/>
              </a:rPr>
              <a:t>यस वर्ष</a:t>
            </a:r>
            <a:r>
              <a:rPr lang="en-US" b="1">
                <a:solidFill>
                  <a:schemeClr val="accent2"/>
                </a:solidFill>
                <a:cs typeface="Kalimati" panose="00000400000000000000" pitchFamily="2"/>
              </a:rPr>
              <a:t> (</a:t>
            </a:r>
            <a:r>
              <a:rPr lang="ne-NP" b="1">
                <a:solidFill>
                  <a:schemeClr val="accent2"/>
                </a:solidFill>
                <a:cs typeface="Kalimati" panose="00000400000000000000" pitchFamily="2"/>
              </a:rPr>
              <a:t>२०८१</a:t>
            </a:r>
            <a:r>
              <a:rPr lang="en-US" b="1">
                <a:solidFill>
                  <a:schemeClr val="accent2"/>
                </a:solidFill>
                <a:cs typeface="Kalimati" panose="00000400000000000000" pitchFamily="2"/>
              </a:rPr>
              <a:t>)</a:t>
            </a:r>
          </a:p>
          <a:p>
            <a:endParaRPr lang="ne-NP" b="1">
              <a:cs typeface="Kalimati" panose="00000400000000000000" pitchFamily="2"/>
            </a:endParaRPr>
          </a:p>
          <a:p>
            <a:pPr lvl="1">
              <a:lnSpc>
                <a:spcPct val="150000"/>
              </a:lnSpc>
            </a:pPr>
            <a:r>
              <a:rPr lang="ne-NP" sz="2800" b="1">
                <a:cs typeface="Kalimati" panose="00000400000000000000" pitchFamily="2"/>
              </a:rPr>
              <a:t>सेना </a:t>
            </a:r>
            <a:r>
              <a:rPr lang="en-US" sz="2800" b="1">
                <a:cs typeface="Kalimati" panose="00000400000000000000" pitchFamily="2"/>
              </a:rPr>
              <a:t>– </a:t>
            </a:r>
            <a:r>
              <a:rPr lang="ne-NP" sz="2800" b="1">
                <a:solidFill>
                  <a:schemeClr val="accent6"/>
                </a:solidFill>
                <a:cs typeface="Kalimati" panose="00000400000000000000" pitchFamily="2"/>
              </a:rPr>
              <a:t>१०८४७</a:t>
            </a:r>
            <a:endParaRPr lang="en-US" sz="2800" b="1">
              <a:solidFill>
                <a:schemeClr val="accent6"/>
              </a:solidFill>
              <a:cs typeface="Kalimati" panose="00000400000000000000" pitchFamily="2"/>
            </a:endParaRPr>
          </a:p>
          <a:p>
            <a:pPr lvl="1">
              <a:lnSpc>
                <a:spcPct val="150000"/>
              </a:lnSpc>
            </a:pPr>
            <a:r>
              <a:rPr lang="ne-NP" sz="2800" b="1">
                <a:cs typeface="Kalimati" panose="00000400000000000000" pitchFamily="2"/>
              </a:rPr>
              <a:t>नेपाल प्रहरी </a:t>
            </a:r>
            <a:r>
              <a:rPr lang="en-US" sz="2800" b="1">
                <a:cs typeface="Kalimati" panose="00000400000000000000" pitchFamily="2"/>
              </a:rPr>
              <a:t>– </a:t>
            </a:r>
            <a:r>
              <a:rPr lang="ne-NP" sz="2800" b="1">
                <a:cs typeface="Kalimati" panose="00000400000000000000" pitchFamily="2"/>
              </a:rPr>
              <a:t> </a:t>
            </a:r>
            <a:r>
              <a:rPr lang="ne-NP" sz="2800" b="1">
                <a:solidFill>
                  <a:schemeClr val="accent6"/>
                </a:solidFill>
                <a:cs typeface="Kalimati" panose="00000400000000000000" pitchFamily="2"/>
              </a:rPr>
              <a:t>१०५८५</a:t>
            </a:r>
            <a:endParaRPr lang="en-US" sz="2800" b="1">
              <a:solidFill>
                <a:schemeClr val="accent6"/>
              </a:solidFill>
              <a:cs typeface="Kalimati" panose="00000400000000000000" pitchFamily="2"/>
            </a:endParaRPr>
          </a:p>
          <a:p>
            <a:pPr lvl="1">
              <a:lnSpc>
                <a:spcPct val="150000"/>
              </a:lnSpc>
            </a:pPr>
            <a:r>
              <a:rPr lang="ne-NP" sz="2800" b="1">
                <a:cs typeface="Kalimati" panose="00000400000000000000" pitchFamily="2"/>
              </a:rPr>
              <a:t>सशस्त्र प्रहरी बल, नेपाल</a:t>
            </a:r>
            <a:r>
              <a:rPr lang="en-US" sz="2800" b="1">
                <a:cs typeface="Kalimati" panose="00000400000000000000" pitchFamily="2"/>
              </a:rPr>
              <a:t>  – </a:t>
            </a:r>
            <a:r>
              <a:rPr lang="ne-NP" sz="2800" b="1">
                <a:solidFill>
                  <a:schemeClr val="accent6"/>
                </a:solidFill>
                <a:cs typeface="Kalimati" panose="00000400000000000000" pitchFamily="2"/>
              </a:rPr>
              <a:t>९९२४</a:t>
            </a:r>
          </a:p>
          <a:p>
            <a:pPr>
              <a:lnSpc>
                <a:spcPct val="150000"/>
              </a:lnSpc>
            </a:pPr>
            <a:endParaRPr lang="ne-NP">
              <a:cs typeface="Kalimati" panose="00000400000000000000" pitchFamily="2"/>
            </a:endParaRPr>
          </a:p>
          <a:p>
            <a:pPr>
              <a:lnSpc>
                <a:spcPct val="150000"/>
              </a:lnSpc>
            </a:pPr>
            <a:r>
              <a:rPr lang="ne-NP" b="1">
                <a:cs typeface="Kalimati" panose="00000400000000000000" pitchFamily="2"/>
              </a:rPr>
              <a:t>स्वयंसेवकहरु परिचालन प्रणाली</a:t>
            </a:r>
            <a:endParaRPr lang="en-US" sz="2400" b="1" dirty="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8031659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e-NP" sz="3600" dirty="0">
                <a:solidFill>
                  <a:srgbClr val="2C6220"/>
                </a:solidFill>
                <a:latin typeface="Times New Roman" panose="02020603050405020304" pitchFamily="18" charset="0"/>
                <a:ea typeface="+mn-ea"/>
                <a:cs typeface="Kalimati" panose="00000400000000000000" pitchFamily="2"/>
              </a:rPr>
              <a:t>कार्ययोजनाको </a:t>
            </a:r>
            <a:r>
              <a:rPr lang="ne-NP" sz="3600">
                <a:solidFill>
                  <a:srgbClr val="2C6220"/>
                </a:solidFill>
                <a:latin typeface="Times New Roman" panose="02020603050405020304" pitchFamily="18" charset="0"/>
                <a:ea typeface="+mn-ea"/>
                <a:cs typeface="Kalimati" panose="00000400000000000000" pitchFamily="2"/>
              </a:rPr>
              <a:t>कार्यान्वयन  गर्ने संयन्त्र</a:t>
            </a:r>
            <a:endParaRPr lang="ne-NP" sz="3600" dirty="0">
              <a:solidFill>
                <a:srgbClr val="2C6220"/>
              </a:solidFill>
              <a:latin typeface="Times New Roman" panose="02020603050405020304" pitchFamily="18" charset="0"/>
              <a:ea typeface="+mn-ea"/>
              <a:cs typeface="Kalimati" panose="00000400000000000000" pitchFamily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10" y="1514540"/>
            <a:ext cx="10966580" cy="4951674"/>
          </a:xfrm>
        </p:spPr>
        <p:txBody>
          <a:bodyPr>
            <a:noAutofit/>
          </a:bodyPr>
          <a:lstStyle/>
          <a:p>
            <a:pPr fontAlgn="base">
              <a:lnSpc>
                <a:spcPct val="150000"/>
              </a:lnSpc>
            </a:pPr>
            <a:r>
              <a:rPr lang="ne-NP" sz="2400" dirty="0">
                <a:latin typeface="Kokila" panose="020B0604020202020204" pitchFamily="34" charset="0"/>
                <a:cs typeface="Kalimati" panose="00000400000000000000" pitchFamily="2"/>
              </a:rPr>
              <a:t>केन्द्रदेखि स्थानीय तहसम्मका विपद् व्यवस्थापनका संरचना</a:t>
            </a:r>
            <a:r>
              <a:rPr lang="en-US" sz="2400" dirty="0">
                <a:latin typeface="Kokila" panose="020B0604020202020204" pitchFamily="34" charset="0"/>
                <a:cs typeface="Kalimati" panose="00000400000000000000" pitchFamily="2"/>
              </a:rPr>
              <a:t>,</a:t>
            </a:r>
            <a:r>
              <a:rPr lang="ne-NP" sz="2400" dirty="0">
                <a:latin typeface="Kokila" panose="020B0604020202020204" pitchFamily="34" charset="0"/>
                <a:cs typeface="Kalimati" panose="00000400000000000000" pitchFamily="2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Kokila" panose="020B0604020202020204" pitchFamily="34" charset="0"/>
                <a:cs typeface="Kalimati" panose="00000400000000000000" pitchFamily="2"/>
              </a:rPr>
              <a:t>(</a:t>
            </a:r>
            <a:r>
              <a:rPr lang="ne-NP" sz="2400" dirty="0">
                <a:solidFill>
                  <a:srgbClr val="0070C0"/>
                </a:solidFill>
                <a:cs typeface="Kalimati" panose="00000400000000000000" pitchFamily="2"/>
              </a:rPr>
              <a:t>सङ्घीय सरकारका मन्त्रालय, विभाग, सुरक्षा निकायहरु</a:t>
            </a:r>
            <a:r>
              <a:rPr lang="en-US" sz="2400" dirty="0">
                <a:solidFill>
                  <a:srgbClr val="0070C0"/>
                </a:solidFill>
                <a:latin typeface="Kokila" panose="020B0604020202020204" pitchFamily="34" charset="0"/>
                <a:cs typeface="Kalimati" panose="00000400000000000000" pitchFamily="2"/>
              </a:rPr>
              <a:t> </a:t>
            </a:r>
            <a:r>
              <a:rPr lang="en-US" sz="2400">
                <a:solidFill>
                  <a:srgbClr val="0070C0"/>
                </a:solidFill>
                <a:latin typeface="Kokila" panose="020B0604020202020204" pitchFamily="34" charset="0"/>
                <a:cs typeface="Kalimati" panose="00000400000000000000" pitchFamily="2"/>
              </a:rPr>
              <a:t>)</a:t>
            </a:r>
            <a:r>
              <a:rPr lang="ne-NP" sz="2400">
                <a:solidFill>
                  <a:srgbClr val="0070C0"/>
                </a:solidFill>
                <a:latin typeface="Kokila" panose="020B0604020202020204" pitchFamily="34" charset="0"/>
                <a:cs typeface="Kalimati" panose="00000400000000000000" pitchFamily="2"/>
              </a:rPr>
              <a:t> </a:t>
            </a:r>
          </a:p>
          <a:p>
            <a:pPr fontAlgn="base">
              <a:lnSpc>
                <a:spcPct val="150000"/>
              </a:lnSpc>
            </a:pPr>
            <a:r>
              <a:rPr lang="ne-NP" sz="2400" b="1">
                <a:cs typeface="Kalimati" panose="00000400000000000000" pitchFamily="2"/>
              </a:rPr>
              <a:t>मनसुन पूर्वतयारी तथा प्रतिकार्य कमाण्ड सेन्टर</a:t>
            </a:r>
            <a:endParaRPr lang="ne-NP" sz="2400" dirty="0">
              <a:latin typeface="Kokila" panose="020B0604020202020204" pitchFamily="34" charset="0"/>
              <a:cs typeface="Kalimati" panose="00000400000000000000" pitchFamily="2"/>
            </a:endParaRPr>
          </a:p>
          <a:p>
            <a:pPr fontAlgn="base">
              <a:lnSpc>
                <a:spcPct val="150000"/>
              </a:lnSpc>
            </a:pPr>
            <a:r>
              <a:rPr lang="ne-NP" sz="2400">
                <a:cs typeface="Kalimati" panose="00000400000000000000" pitchFamily="2"/>
              </a:rPr>
              <a:t>प्रदेश सरकार र प्रदेश सरकारका मन्त्रालयहरु </a:t>
            </a:r>
          </a:p>
          <a:p>
            <a:pPr fontAlgn="base">
              <a:lnSpc>
                <a:spcPct val="150000"/>
              </a:lnSpc>
            </a:pPr>
            <a:r>
              <a:rPr lang="ne-NP" sz="2400">
                <a:cs typeface="Kalimati" panose="00000400000000000000" pitchFamily="2"/>
              </a:rPr>
              <a:t>जिल्ला विपद् व्यवस्थापन समिति र जिल्लास्थित सुरक्षा निकायहरु</a:t>
            </a:r>
          </a:p>
          <a:p>
            <a:pPr fontAlgn="base">
              <a:lnSpc>
                <a:spcPct val="150000"/>
              </a:lnSpc>
            </a:pPr>
            <a:r>
              <a:rPr lang="ne-NP" sz="2400">
                <a:cs typeface="Kalimati" panose="00000400000000000000" pitchFamily="2"/>
              </a:rPr>
              <a:t>स्थानीय तह र स्थानीय विपद् व्यवस्थापन समिति</a:t>
            </a:r>
            <a:endParaRPr lang="ne-NP" sz="2400" dirty="0">
              <a:cs typeface="Kalimati" panose="00000400000000000000" pitchFamily="2"/>
            </a:endParaRPr>
          </a:p>
          <a:p>
            <a:pPr fontAlgn="base">
              <a:lnSpc>
                <a:spcPct val="150000"/>
              </a:lnSpc>
            </a:pPr>
            <a:r>
              <a:rPr lang="ne-NP" sz="2400" dirty="0">
                <a:cs typeface="Kalimati" panose="00000400000000000000" pitchFamily="2"/>
              </a:rPr>
              <a:t>अद्यावधिक अवस्थामा </a:t>
            </a:r>
            <a:r>
              <a:rPr lang="ne-NP" sz="2400">
                <a:cs typeface="Kalimati" panose="00000400000000000000" pitchFamily="2"/>
              </a:rPr>
              <a:t>रहेको मनसुन </a:t>
            </a:r>
            <a:r>
              <a:rPr lang="ne-NP" sz="2400" dirty="0">
                <a:cs typeface="Kalimati" panose="00000400000000000000" pitchFamily="2"/>
              </a:rPr>
              <a:t>पूर्वतयारी तथा प्रतिकार्य योजनाहरु </a:t>
            </a:r>
          </a:p>
          <a:p>
            <a:pPr marL="0" indent="0" fontAlgn="base">
              <a:buNone/>
            </a:pPr>
            <a:endParaRPr lang="ne-NP" sz="2000" dirty="0">
              <a:latin typeface="Kokila" panose="020B0604020202020204" pitchFamily="34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07436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2C75A-E6C2-47B1-8CDD-236EC1515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643" y="-37285"/>
            <a:ext cx="10515600" cy="1325563"/>
          </a:xfrm>
        </p:spPr>
        <p:txBody>
          <a:bodyPr/>
          <a:lstStyle/>
          <a:p>
            <a:r>
              <a:rPr lang="ne-NP" sz="2800" b="1">
                <a:solidFill>
                  <a:srgbClr val="2C6220"/>
                </a:solidFill>
                <a:latin typeface="+mn-lt"/>
                <a:cs typeface="Kalimati" panose="00000400000000000000" pitchFamily="2"/>
              </a:rPr>
              <a:t>मधेश प्रदेशमा बाढीको जोखिम</a:t>
            </a:r>
            <a:endParaRPr lang="en-US" sz="2800" b="1">
              <a:solidFill>
                <a:srgbClr val="2C6220"/>
              </a:solidFill>
              <a:latin typeface="+mn-lt"/>
              <a:cs typeface="Kalimati" panose="00000400000000000000" pitchFamily="2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DEA0EBE-8111-442E-A71C-A9FFB4B1C1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307" y="1167788"/>
            <a:ext cx="11817052" cy="546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1859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8179"/>
          </a:xfrm>
        </p:spPr>
        <p:txBody>
          <a:bodyPr>
            <a:normAutofit/>
          </a:bodyPr>
          <a:lstStyle/>
          <a:p>
            <a:r>
              <a:rPr lang="ne-NP" sz="3200" b="1" dirty="0">
                <a:solidFill>
                  <a:schemeClr val="accent2"/>
                </a:solidFill>
                <a:cs typeface="Kalimati" panose="00000400000000000000" pitchFamily="2"/>
              </a:rPr>
              <a:t>योजना र कार्यान्वयन विचको अन्तर</a:t>
            </a:r>
            <a:r>
              <a:rPr lang="en-US" sz="3200" b="1" dirty="0">
                <a:solidFill>
                  <a:schemeClr val="accent2"/>
                </a:solidFill>
                <a:cs typeface="Kalimati" panose="00000400000000000000" pitchFamily="2"/>
              </a:rPr>
              <a:t> (Gap Analysis)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2270"/>
            <a:ext cx="10515600" cy="4914693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AutoNum type="hindiNumPeriod"/>
            </a:pPr>
            <a:r>
              <a:rPr lang="ne-NP" dirty="0">
                <a:cs typeface="Kalimati" panose="00000400000000000000" pitchFamily="2"/>
              </a:rPr>
              <a:t>विपद जोखिम</a:t>
            </a:r>
            <a:r>
              <a:rPr lang="en-US" dirty="0">
                <a:cs typeface="Kalimati" panose="00000400000000000000" pitchFamily="2"/>
              </a:rPr>
              <a:t> </a:t>
            </a:r>
            <a:r>
              <a:rPr lang="ne-NP" dirty="0">
                <a:cs typeface="Kalimati" panose="00000400000000000000" pitchFamily="2"/>
              </a:rPr>
              <a:t>आंकलन वस्तुनिष्ठ हुन सकेन</a:t>
            </a:r>
            <a:r>
              <a:rPr lang="ne-IN" dirty="0">
                <a:cs typeface="Kalimati" panose="00000400000000000000" pitchFamily="2"/>
              </a:rPr>
              <a:t>,</a:t>
            </a:r>
            <a:endParaRPr lang="ne-NP" dirty="0">
              <a:cs typeface="Kalimati" panose="00000400000000000000" pitchFamily="2"/>
            </a:endParaRPr>
          </a:p>
          <a:p>
            <a:pPr marL="514350" indent="-514350">
              <a:lnSpc>
                <a:spcPct val="150000"/>
              </a:lnSpc>
              <a:buAutoNum type="hindiNumPeriod"/>
            </a:pPr>
            <a:r>
              <a:rPr lang="en-US" dirty="0">
                <a:cs typeface="Kalimati" panose="00000400000000000000" pitchFamily="2"/>
              </a:rPr>
              <a:t> </a:t>
            </a:r>
            <a:r>
              <a:rPr lang="ne-NP" dirty="0">
                <a:cs typeface="Kalimati" panose="00000400000000000000" pitchFamily="2"/>
              </a:rPr>
              <a:t>विपद जोखिम</a:t>
            </a:r>
            <a:r>
              <a:rPr lang="ne-IN" dirty="0">
                <a:cs typeface="Kalimati" panose="00000400000000000000" pitchFamily="2"/>
              </a:rPr>
              <a:t> र </a:t>
            </a:r>
            <a:r>
              <a:rPr lang="ne-NP" dirty="0">
                <a:cs typeface="Kalimati" panose="00000400000000000000" pitchFamily="2"/>
              </a:rPr>
              <a:t>पूर्वतयारी</a:t>
            </a:r>
            <a:r>
              <a:rPr lang="ne-IN" dirty="0">
                <a:cs typeface="Kalimati" panose="00000400000000000000" pitchFamily="2"/>
              </a:rPr>
              <a:t>विच सामाञ्ज</a:t>
            </a:r>
            <a:r>
              <a:rPr lang="ne-NP" dirty="0">
                <a:cs typeface="Kalimati" panose="00000400000000000000" pitchFamily="2"/>
              </a:rPr>
              <a:t>स्यता भएन</a:t>
            </a:r>
            <a:r>
              <a:rPr lang="ne-IN" dirty="0">
                <a:cs typeface="Kalimati" panose="00000400000000000000" pitchFamily="2"/>
              </a:rPr>
              <a:t>,</a:t>
            </a:r>
          </a:p>
          <a:p>
            <a:pPr marL="514350" indent="-514350">
              <a:lnSpc>
                <a:spcPct val="150000"/>
              </a:lnSpc>
              <a:buAutoNum type="hindiNumPeriod"/>
            </a:pPr>
            <a:r>
              <a:rPr lang="ne-IN" dirty="0">
                <a:cs typeface="Kalimati" panose="00000400000000000000" pitchFamily="2"/>
              </a:rPr>
              <a:t>प्रतिकार्यक</a:t>
            </a:r>
            <a:r>
              <a:rPr lang="ne-NP" dirty="0">
                <a:cs typeface="Kalimati" panose="00000400000000000000" pitchFamily="2"/>
              </a:rPr>
              <a:t>ो लागि आवश्यक श्रोत </a:t>
            </a:r>
            <a:r>
              <a:rPr lang="en-US" dirty="0">
                <a:cs typeface="Kalimati" panose="00000400000000000000" pitchFamily="2"/>
              </a:rPr>
              <a:t>(</a:t>
            </a:r>
            <a:r>
              <a:rPr lang="ne-NP" dirty="0">
                <a:cs typeface="Kalimati" panose="00000400000000000000" pitchFamily="2"/>
              </a:rPr>
              <a:t>मानवीय</a:t>
            </a:r>
            <a:r>
              <a:rPr lang="ne-IN" dirty="0">
                <a:cs typeface="Kalimati" panose="00000400000000000000" pitchFamily="2"/>
              </a:rPr>
              <a:t>,</a:t>
            </a:r>
            <a:r>
              <a:rPr lang="ne-NP" dirty="0">
                <a:cs typeface="Kalimati" panose="00000400000000000000" pitchFamily="2"/>
              </a:rPr>
              <a:t>भौतिक र वित्तीय</a:t>
            </a:r>
            <a:r>
              <a:rPr lang="en-US" dirty="0">
                <a:cs typeface="Kalimati" panose="00000400000000000000" pitchFamily="2"/>
              </a:rPr>
              <a:t>)</a:t>
            </a:r>
            <a:r>
              <a:rPr lang="ne-NP" dirty="0">
                <a:cs typeface="Kalimati" panose="00000400000000000000" pitchFamily="2"/>
              </a:rPr>
              <a:t> समयमानै व्यवस्थापन हुन सके</a:t>
            </a:r>
            <a:r>
              <a:rPr lang="ne-IN" dirty="0">
                <a:cs typeface="Kalimati" panose="00000400000000000000" pitchFamily="2"/>
              </a:rPr>
              <a:t>न</a:t>
            </a:r>
            <a:r>
              <a:rPr lang="en-US" dirty="0">
                <a:cs typeface="Kalimati" panose="00000400000000000000" pitchFamily="2"/>
              </a:rPr>
              <a:t>,</a:t>
            </a:r>
            <a:endParaRPr lang="ne-IN" dirty="0">
              <a:cs typeface="Kalimati" panose="00000400000000000000" pitchFamily="2"/>
            </a:endParaRPr>
          </a:p>
          <a:p>
            <a:pPr marL="514350" indent="-514350">
              <a:lnSpc>
                <a:spcPct val="150000"/>
              </a:lnSpc>
              <a:buAutoNum type="hindiNumPeriod"/>
            </a:pPr>
            <a:r>
              <a:rPr lang="ne-NP" dirty="0">
                <a:cs typeface="Kalimati" panose="00000400000000000000" pitchFamily="2"/>
              </a:rPr>
              <a:t>विषयगत समितिहरु पूर्णत</a:t>
            </a:r>
            <a:r>
              <a:rPr lang="en-US" dirty="0">
                <a:cs typeface="Kalimati" panose="00000400000000000000" pitchFamily="2"/>
              </a:rPr>
              <a:t>:</a:t>
            </a:r>
            <a:r>
              <a:rPr lang="ne-NP" dirty="0">
                <a:cs typeface="Kalimati" panose="00000400000000000000" pitchFamily="2"/>
              </a:rPr>
              <a:t> स्वचालित हुन सकेनन</a:t>
            </a:r>
            <a:r>
              <a:rPr lang="ne-IN" dirty="0">
                <a:cs typeface="Kalimati" panose="00000400000000000000" pitchFamily="2"/>
              </a:rPr>
              <a:t>,</a:t>
            </a:r>
            <a:endParaRPr lang="ne-NP" dirty="0">
              <a:cs typeface="Kalimati" panose="00000400000000000000" pitchFamily="2"/>
            </a:endParaRPr>
          </a:p>
          <a:p>
            <a:pPr marL="0" indent="0">
              <a:buNone/>
            </a:pPr>
            <a:endParaRPr lang="en-US" dirty="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1121932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3916" cy="599517"/>
          </a:xfrm>
        </p:spPr>
        <p:txBody>
          <a:bodyPr>
            <a:noAutofit/>
          </a:bodyPr>
          <a:lstStyle/>
          <a:p>
            <a:r>
              <a:rPr lang="ne-NP" sz="3200" b="1" dirty="0">
                <a:solidFill>
                  <a:schemeClr val="accent2"/>
                </a:solidFill>
                <a:cs typeface="Kalimati" panose="00000400000000000000" pitchFamily="2"/>
              </a:rPr>
              <a:t>मनसुन पूर्वतयारी तथा </a:t>
            </a:r>
            <a:r>
              <a:rPr lang="ne-NP" sz="3200" b="1">
                <a:solidFill>
                  <a:schemeClr val="accent2"/>
                </a:solidFill>
                <a:cs typeface="Kalimati" panose="00000400000000000000" pitchFamily="2"/>
              </a:rPr>
              <a:t>प्रतिकार्य कार्ययोजना</a:t>
            </a:r>
            <a:r>
              <a:rPr lang="en-US" sz="3200" b="1">
                <a:solidFill>
                  <a:schemeClr val="accent2"/>
                </a:solidFill>
                <a:cs typeface="Kalimati" panose="00000400000000000000" pitchFamily="2"/>
              </a:rPr>
              <a:t> </a:t>
            </a:r>
            <a:r>
              <a:rPr lang="ne-NP" sz="3200" b="1" dirty="0">
                <a:solidFill>
                  <a:schemeClr val="accent2"/>
                </a:solidFill>
                <a:cs typeface="Kalimati" panose="00000400000000000000" pitchFamily="2"/>
              </a:rPr>
              <a:t>तर्जुमाको सन्दर्भ</a:t>
            </a:r>
            <a:r>
              <a:rPr lang="en-US" sz="3200" b="1" dirty="0">
                <a:solidFill>
                  <a:schemeClr val="accent2"/>
                </a:solidFill>
                <a:cs typeface="Kalimati" panose="00000400000000000000" pitchFamily="2"/>
              </a:rPr>
              <a:t>…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5396" y="1187986"/>
            <a:ext cx="2085871" cy="940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e-NP" sz="2800" b="1" dirty="0">
                <a:latin typeface="Preeti" pitchFamily="2" charset="0"/>
                <a:cs typeface="Kalimati" panose="00000400000000000000" pitchFamily="2"/>
              </a:rPr>
              <a:t>ख.</a:t>
            </a:r>
            <a:r>
              <a:rPr lang="en-US" sz="2800" b="1" dirty="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800" b="1" dirty="0">
                <a:latin typeface="Preeti" pitchFamily="2" charset="0"/>
                <a:cs typeface="Kalimati" panose="00000400000000000000" pitchFamily="2"/>
              </a:rPr>
              <a:t>प्रतिकार्य</a:t>
            </a:r>
            <a:endParaRPr lang="en-US" sz="2800" b="1" dirty="0">
              <a:latin typeface="Preeti" pitchFamily="2" charset="0"/>
              <a:cs typeface="Kalimati" panose="00000400000000000000" pitchFamily="2"/>
            </a:endParaRPr>
          </a:p>
          <a:p>
            <a:pPr marL="0" indent="0">
              <a:buNone/>
            </a:pPr>
            <a:endParaRPr lang="en-US" sz="2400" b="1" dirty="0"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396" y="1877547"/>
            <a:ext cx="3743848" cy="30139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50000"/>
              </a:lnSpc>
              <a:buAutoNum type="hindiNumPeriod"/>
            </a:pPr>
            <a:r>
              <a:rPr lang="ne-NP" sz="2400" b="1" dirty="0">
                <a:solidFill>
                  <a:schemeClr val="tx1"/>
                </a:solidFill>
                <a:latin typeface="Times New Roman" panose="02020603050405020304" pitchFamily="18" charset="0"/>
                <a:cs typeface="Kalimati" panose="00000400000000000000" pitchFamily="2"/>
              </a:rPr>
              <a:t>स्रोत व्यवस्थापन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Kalimati" panose="00000400000000000000" pitchFamily="2"/>
              </a:rPr>
              <a:t>; </a:t>
            </a:r>
            <a:endParaRPr lang="ne-NP" sz="2000" b="1" dirty="0">
              <a:solidFill>
                <a:schemeClr val="tx1"/>
              </a:solidFill>
              <a:latin typeface="Times New Roman" panose="02020603050405020304" pitchFamily="18" charset="0"/>
              <a:cs typeface="Kalimati" panose="00000400000000000000" pitchFamily="2"/>
            </a:endParaRPr>
          </a:p>
          <a:p>
            <a:pPr marL="288925" indent="-288925">
              <a:lnSpc>
                <a:spcPct val="150000"/>
              </a:lnSpc>
              <a:buFontTx/>
              <a:buChar char="-"/>
            </a:pPr>
            <a:r>
              <a:rPr lang="ne-NP" sz="2000" dirty="0">
                <a:solidFill>
                  <a:schemeClr val="tx1"/>
                </a:solidFill>
                <a:latin typeface="Times New Roman" panose="02020603050405020304" pitchFamily="18" charset="0"/>
                <a:cs typeface="Kalimati" panose="00000400000000000000" pitchFamily="2"/>
              </a:rPr>
              <a:t>वार्षिक कार्यक्रम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Kalimati" panose="00000400000000000000" pitchFamily="2"/>
              </a:rPr>
              <a:t> </a:t>
            </a:r>
            <a:r>
              <a:rPr lang="ne-NP" sz="2000" dirty="0">
                <a:solidFill>
                  <a:schemeClr val="tx1"/>
                </a:solidFill>
                <a:latin typeface="Times New Roman" panose="02020603050405020304" pitchFamily="18" charset="0"/>
                <a:cs typeface="Kalimati" panose="00000400000000000000" pitchFamily="2"/>
              </a:rPr>
              <a:t>तथा वजेट</a:t>
            </a:r>
          </a:p>
          <a:p>
            <a:pPr marL="288925" indent="-288925">
              <a:lnSpc>
                <a:spcPct val="150000"/>
              </a:lnSpc>
              <a:buFontTx/>
              <a:buChar char="-"/>
            </a:pPr>
            <a:r>
              <a:rPr lang="ne-NP" sz="2000" dirty="0">
                <a:solidFill>
                  <a:schemeClr val="tx1"/>
                </a:solidFill>
                <a:latin typeface="Times New Roman" panose="02020603050405020304" pitchFamily="18" charset="0"/>
                <a:cs typeface="Kalimati" panose="00000400000000000000" pitchFamily="2"/>
              </a:rPr>
              <a:t>अन्तराष्ट्रिय दातृ निकाय</a:t>
            </a:r>
          </a:p>
          <a:p>
            <a:pPr marL="288925" indent="-288925">
              <a:lnSpc>
                <a:spcPct val="150000"/>
              </a:lnSpc>
              <a:buFontTx/>
              <a:buChar char="-"/>
            </a:pPr>
            <a:r>
              <a:rPr lang="ne-NP" sz="2000" dirty="0">
                <a:solidFill>
                  <a:schemeClr val="tx1"/>
                </a:solidFill>
                <a:latin typeface="Times New Roman" panose="02020603050405020304" pitchFamily="18" charset="0"/>
                <a:cs typeface="Kalimati" panose="00000400000000000000" pitchFamily="2"/>
              </a:rPr>
              <a:t>विपद व्यवस्थापन कोष</a:t>
            </a:r>
          </a:p>
          <a:p>
            <a:pPr marL="288925" indent="-288925">
              <a:lnSpc>
                <a:spcPct val="150000"/>
              </a:lnSpc>
              <a:buFontTx/>
              <a:buChar char="-"/>
            </a:pPr>
            <a:r>
              <a:rPr lang="ne-NP" sz="2000" dirty="0">
                <a:solidFill>
                  <a:schemeClr val="tx1"/>
                </a:solidFill>
                <a:latin typeface="Times New Roman" panose="02020603050405020304" pitchFamily="18" charset="0"/>
                <a:cs typeface="Kalimati" panose="00000400000000000000" pitchFamily="2"/>
              </a:rPr>
              <a:t>सहयोगी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Kalimati" panose="00000400000000000000" pitchFamily="2"/>
              </a:rPr>
              <a:t>/</a:t>
            </a:r>
            <a:r>
              <a:rPr lang="ne-NP" sz="2000" dirty="0">
                <a:solidFill>
                  <a:schemeClr val="tx1"/>
                </a:solidFill>
                <a:latin typeface="Times New Roman" panose="02020603050405020304" pitchFamily="18" charset="0"/>
                <a:cs typeface="Kalimati" panose="00000400000000000000" pitchFamily="2"/>
              </a:rPr>
              <a:t>साझेदार निकायहरुसंग 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Kalimati" panose="00000400000000000000" pitchFamily="2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Kalimati" panose="00000400000000000000" pitchFamily="2"/>
              </a:rPr>
              <a:t>     </a:t>
            </a:r>
            <a:r>
              <a:rPr lang="ne-NP" sz="2000" dirty="0">
                <a:solidFill>
                  <a:schemeClr val="tx1"/>
                </a:solidFill>
                <a:latin typeface="Times New Roman" panose="02020603050405020304" pitchFamily="18" charset="0"/>
                <a:cs typeface="Kalimati" panose="00000400000000000000" pitchFamily="2"/>
              </a:rPr>
              <a:t>सहकार्य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Kalimati" panose="00000400000000000000" pitchFamily="2"/>
            </a:endParaRPr>
          </a:p>
          <a:p>
            <a:pPr algn="ctr">
              <a:lnSpc>
                <a:spcPct val="1500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91214" y="2870839"/>
            <a:ext cx="3766930" cy="24152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ne-NP" sz="2400" b="1" dirty="0">
                <a:solidFill>
                  <a:schemeClr val="tx1"/>
                </a:solidFill>
                <a:latin typeface="Times New Roman" panose="02020603050405020304" pitchFamily="18" charset="0"/>
                <a:cs typeface="Kalimati" panose="00000400000000000000" pitchFamily="2"/>
              </a:rPr>
              <a:t>२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Kalimati" panose="00000400000000000000" pitchFamily="2"/>
              </a:rPr>
              <a:t>. </a:t>
            </a:r>
            <a:r>
              <a:rPr lang="ne-NP" sz="2400" b="1" dirty="0">
                <a:solidFill>
                  <a:schemeClr val="tx1"/>
                </a:solidFill>
                <a:latin typeface="Times New Roman" panose="02020603050405020304" pitchFamily="18" charset="0"/>
                <a:cs typeface="Kalimati" panose="00000400000000000000" pitchFamily="2"/>
              </a:rPr>
              <a:t> </a:t>
            </a:r>
            <a:r>
              <a:rPr lang="ne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Kalimati" panose="00000400000000000000" pitchFamily="2"/>
              </a:rPr>
              <a:t>कार्यजिम्मेवारी वा</a:t>
            </a:r>
            <a:r>
              <a:rPr lang="ne-NP" sz="2400" b="1" dirty="0">
                <a:solidFill>
                  <a:schemeClr val="tx1"/>
                </a:solidFill>
                <a:latin typeface="Times New Roman" panose="02020603050405020304" pitchFamily="18" charset="0"/>
                <a:cs typeface="Kalimati" panose="00000400000000000000" pitchFamily="2"/>
              </a:rPr>
              <a:t>ँ</a:t>
            </a:r>
            <a:r>
              <a:rPr lang="ne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Kalimati" panose="00000400000000000000" pitchFamily="2"/>
              </a:rPr>
              <a:t>ड</a:t>
            </a:r>
            <a:r>
              <a:rPr lang="ne-NP" sz="2400" b="1" dirty="0">
                <a:solidFill>
                  <a:schemeClr val="tx1"/>
                </a:solidFill>
                <a:latin typeface="Times New Roman" panose="02020603050405020304" pitchFamily="18" charset="0"/>
                <a:cs typeface="Kalimati" panose="00000400000000000000" pitchFamily="2"/>
              </a:rPr>
              <a:t>फाँड</a:t>
            </a:r>
          </a:p>
          <a:p>
            <a:pPr marL="576263">
              <a:lnSpc>
                <a:spcPct val="150000"/>
              </a:lnSpc>
              <a:buFontTx/>
              <a:buChar char="-"/>
            </a:pPr>
            <a:r>
              <a:rPr lang="ne-NP" sz="2000" dirty="0">
                <a:solidFill>
                  <a:schemeClr val="tx1"/>
                </a:solidFill>
                <a:latin typeface="Times New Roman" panose="02020603050405020304" pitchFamily="18" charset="0"/>
                <a:cs typeface="Kalimati" panose="00000400000000000000" pitchFamily="2"/>
              </a:rPr>
              <a:t>संघ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Kalimati" panose="00000400000000000000" pitchFamily="2"/>
              </a:rPr>
              <a:t>/</a:t>
            </a:r>
            <a:r>
              <a:rPr lang="ne-NP" sz="2000" dirty="0">
                <a:solidFill>
                  <a:schemeClr val="tx1"/>
                </a:solidFill>
                <a:latin typeface="Times New Roman" panose="02020603050405020304" pitchFamily="18" charset="0"/>
                <a:cs typeface="Kalimati" panose="00000400000000000000" pitchFamily="2"/>
              </a:rPr>
              <a:t>प्रदेश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Kalimati" panose="00000400000000000000" pitchFamily="2"/>
              </a:rPr>
              <a:t>/</a:t>
            </a:r>
            <a:r>
              <a:rPr lang="ne-NP" sz="2000" dirty="0">
                <a:solidFill>
                  <a:schemeClr val="tx1"/>
                </a:solidFill>
                <a:latin typeface="Times New Roman" panose="02020603050405020304" pitchFamily="18" charset="0"/>
                <a:cs typeface="Kalimati" panose="00000400000000000000" pitchFamily="2"/>
              </a:rPr>
              <a:t>जिल्ला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Kalimati" panose="00000400000000000000" pitchFamily="2"/>
              </a:rPr>
              <a:t>/</a:t>
            </a:r>
            <a:r>
              <a:rPr lang="ne-NP" sz="2000" dirty="0">
                <a:solidFill>
                  <a:schemeClr val="tx1"/>
                </a:solidFill>
                <a:latin typeface="Times New Roman" panose="02020603050405020304" pitchFamily="18" charset="0"/>
                <a:cs typeface="Kalimati" panose="00000400000000000000" pitchFamily="2"/>
              </a:rPr>
              <a:t>स्थानीय तह</a:t>
            </a:r>
          </a:p>
          <a:p>
            <a:pPr marL="576263">
              <a:lnSpc>
                <a:spcPct val="150000"/>
              </a:lnSpc>
              <a:buFontTx/>
              <a:buChar char="-"/>
            </a:pPr>
            <a:r>
              <a:rPr lang="ne-NP" sz="2000" dirty="0">
                <a:solidFill>
                  <a:schemeClr val="tx1"/>
                </a:solidFill>
                <a:latin typeface="Times New Roman" panose="02020603050405020304" pitchFamily="18" charset="0"/>
                <a:cs typeface="Kalimati" panose="00000400000000000000" pitchFamily="2"/>
              </a:rPr>
              <a:t>सहयोगी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Kalimati" panose="00000400000000000000" pitchFamily="2"/>
              </a:rPr>
              <a:t>/</a:t>
            </a:r>
            <a:r>
              <a:rPr lang="ne-NP" sz="2000" dirty="0">
                <a:solidFill>
                  <a:schemeClr val="tx1"/>
                </a:solidFill>
                <a:latin typeface="Times New Roman" panose="02020603050405020304" pitchFamily="18" charset="0"/>
                <a:cs typeface="Kalimati" panose="00000400000000000000" pitchFamily="2"/>
              </a:rPr>
              <a:t>साक्षेदार निकायहरु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Kalimati" panose="00000400000000000000" pitchFamily="2"/>
            </a:endParaRPr>
          </a:p>
          <a:p>
            <a:pPr algn="ctr">
              <a:lnSpc>
                <a:spcPct val="1500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17670" y="4295694"/>
            <a:ext cx="4874330" cy="24152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e-NP" sz="2400" b="1" dirty="0">
                <a:solidFill>
                  <a:schemeClr val="tx1"/>
                </a:solidFill>
                <a:latin typeface="Times New Roman" panose="02020603050405020304" pitchFamily="18" charset="0"/>
                <a:cs typeface="Kalimati" panose="00000400000000000000" pitchFamily="2"/>
              </a:rPr>
              <a:t>३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Kalimati" panose="00000400000000000000" pitchFamily="2"/>
              </a:rPr>
              <a:t>. </a:t>
            </a:r>
            <a:r>
              <a:rPr lang="ne-NP" sz="2400" b="1" dirty="0">
                <a:solidFill>
                  <a:schemeClr val="tx1"/>
                </a:solidFill>
                <a:latin typeface="Times New Roman" panose="02020603050405020304" pitchFamily="18" charset="0"/>
                <a:cs typeface="Kalimati" panose="00000400000000000000" pitchFamily="2"/>
              </a:rPr>
              <a:t> राहात तथा तत्कालीन पुनर्स्थापना</a:t>
            </a:r>
            <a:endParaRPr lang="ne-NP" sz="2000" b="1" dirty="0">
              <a:solidFill>
                <a:schemeClr val="tx1"/>
              </a:solidFill>
              <a:latin typeface="Times New Roman" panose="02020603050405020304" pitchFamily="18" charset="0"/>
              <a:cs typeface="Kalimati" panose="00000400000000000000" pitchFamily="2"/>
            </a:endParaRPr>
          </a:p>
          <a:p>
            <a:pPr marL="231775" indent="-171450">
              <a:buFontTx/>
              <a:buChar char="-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Kalimati" panose="00000400000000000000" pitchFamily="2"/>
              </a:rPr>
              <a:t> Stockpiling;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Kalimati" panose="00000400000000000000" pitchFamily="2"/>
              </a:rPr>
              <a:t>Ware House / Standby Agreement</a:t>
            </a:r>
          </a:p>
          <a:p>
            <a:pPr marL="60325"/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Kalimati" panose="00000400000000000000" pitchFamily="2"/>
              </a:rPr>
              <a:t> 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Kalimati" panose="00000400000000000000" pitchFamily="2"/>
            </a:endParaRPr>
          </a:p>
          <a:p>
            <a:pPr marL="60325"/>
            <a:endParaRPr lang="en-US" sz="2000" i="1" dirty="0">
              <a:solidFill>
                <a:schemeClr val="tx1"/>
              </a:solidFill>
              <a:latin typeface="Times New Roman" panose="02020603050405020304" pitchFamily="18" charset="0"/>
              <a:cs typeface="Kalimati" panose="00000400000000000000" pitchFamily="2"/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3042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C42DB-B632-4BA7-A36C-D27AF8C61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699" y="206800"/>
            <a:ext cx="10515600" cy="1325563"/>
          </a:xfrm>
        </p:spPr>
        <p:txBody>
          <a:bodyPr/>
          <a:lstStyle/>
          <a:p>
            <a:r>
              <a:rPr lang="ne-NP">
                <a:solidFill>
                  <a:schemeClr val="accent2"/>
                </a:solidFill>
                <a:cs typeface="Kalimati" panose="00000400000000000000" pitchFamily="2"/>
              </a:rPr>
              <a:t>राष्ट्रिय कार्ययोजनामा प्रदेशको जिम्मेवारी</a:t>
            </a:r>
            <a:br>
              <a:rPr lang="ne-NP">
                <a:solidFill>
                  <a:schemeClr val="accent2"/>
                </a:solidFill>
                <a:cs typeface="Kalimati" panose="00000400000000000000" pitchFamily="2"/>
              </a:rPr>
            </a:br>
            <a:endParaRPr lang="en-US">
              <a:solidFill>
                <a:schemeClr val="accent2"/>
              </a:solidFill>
              <a:cs typeface="Kalimati" panose="00000400000000000000" pitchFamily="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05088-1E54-46A4-A048-025E5FFD3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113" y="1126805"/>
            <a:ext cx="11655188" cy="486161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ne-NP" sz="2400">
                <a:cs typeface="Kalimati" panose="00000400000000000000" pitchFamily="2"/>
              </a:rPr>
              <a:t>प्रदेशको मनसुन पूर्व तयारी तथा प्रतिकार्य योजना तयार गर्ने । </a:t>
            </a:r>
          </a:p>
          <a:p>
            <a:pPr>
              <a:lnSpc>
                <a:spcPct val="100000"/>
              </a:lnSpc>
            </a:pPr>
            <a:r>
              <a:rPr lang="ne-NP" sz="2400">
                <a:cs typeface="Kalimati" panose="00000400000000000000" pitchFamily="2"/>
              </a:rPr>
              <a:t>प्रदेश तहमा मनसुनजन्य विपद्को दौरान खोज तथा उद्धार र राहत व्यवस्थापनको लागि साधन स्रोतको व्यवस्थापन गर्ने ।</a:t>
            </a:r>
          </a:p>
          <a:p>
            <a:pPr>
              <a:lnSpc>
                <a:spcPct val="100000"/>
              </a:lnSpc>
            </a:pPr>
            <a:r>
              <a:rPr lang="ne-NP" sz="2400">
                <a:cs typeface="Kalimati" panose="00000400000000000000" pitchFamily="2"/>
              </a:rPr>
              <a:t>प्रदेश सरकारले तराईका जिल्लाहरूमा कम्तिमा ५ वटाका दरले रबर बोटहरु सुरक्षा निकायलाई उपलब्ध गराउने ।</a:t>
            </a:r>
          </a:p>
          <a:p>
            <a:pPr>
              <a:lnSpc>
                <a:spcPct val="100000"/>
              </a:lnSpc>
            </a:pPr>
            <a:r>
              <a:rPr lang="ne-NP" sz="2400">
                <a:cs typeface="Kalimati" panose="00000400000000000000" pitchFamily="2"/>
              </a:rPr>
              <a:t>प्रदेश सरकारले बिपदको घटना घटेको स्थलमा आवश्यकता अनुसार हेल्प डेस्क स्थापना गर्ने </a:t>
            </a:r>
          </a:p>
          <a:p>
            <a:pPr>
              <a:lnSpc>
                <a:spcPct val="100000"/>
              </a:lnSpc>
            </a:pPr>
            <a:r>
              <a:rPr lang="ne-NP" sz="2400">
                <a:cs typeface="Kalimati" panose="00000400000000000000" pitchFamily="2"/>
              </a:rPr>
              <a:t>महिला बालबालिका तथा ज्येष्ठ नागरिक मन्त्रलयसंग समन्वय गरी प्रदेश तहमा अति विपन्न र संकटासन्न समूदायको आवश्यकतालाई सम्बोधन गर्ने गरी संयन्त्र स्थापना गर्ने।</a:t>
            </a:r>
          </a:p>
          <a:p>
            <a:pPr>
              <a:lnSpc>
                <a:spcPct val="100000"/>
              </a:lnSpc>
            </a:pPr>
            <a:r>
              <a:rPr lang="ne-NP" sz="2400">
                <a:cs typeface="Kalimati" panose="00000400000000000000" pitchFamily="2"/>
              </a:rPr>
              <a:t>भण्डारण केन्द्रबाट जिल्लासम्म राहत सामाग्री पुर्याउनका लागि प्रादेशिक आपत्‌कालीन कार्य सञ्चालन केन्द्रले गर्ने व्यवस्था मिलाउने ।</a:t>
            </a:r>
          </a:p>
          <a:p>
            <a:pPr>
              <a:lnSpc>
                <a:spcPct val="100000"/>
              </a:lnSpc>
            </a:pPr>
            <a:r>
              <a:rPr lang="ne-NP" sz="2400">
                <a:cs typeface="Kalimati" panose="00000400000000000000" pitchFamily="2"/>
              </a:rPr>
              <a:t>तीनवटै सुरक्षा निकायले प्रत्येक प्रदेशको राजधानीमा विपद् सहायताका लागि तालिम प्राप्त जनशक्तिलाई तयारी अवस्थामा राख्ने ।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e-NP" sz="2400">
                <a:cs typeface="Kalimati" panose="00000400000000000000" pitchFamily="2"/>
              </a:rPr>
              <a:t>	</a:t>
            </a:r>
            <a:endParaRPr lang="en-US" sz="240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7060026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E1F58-1B08-44C7-882D-1EBCC2489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24" y="484742"/>
            <a:ext cx="11380424" cy="602622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ne-NP" sz="2400">
                <a:cs typeface="Kalimati" panose="00000400000000000000" pitchFamily="2"/>
              </a:rPr>
              <a:t>प्रदेशहरूमा मनसुन पूर्व सूचना प्रणालीको विकास गर्ने । </a:t>
            </a:r>
          </a:p>
          <a:p>
            <a:pPr>
              <a:lnSpc>
                <a:spcPct val="150000"/>
              </a:lnSpc>
            </a:pPr>
            <a:r>
              <a:rPr lang="ne-NP" sz="2400">
                <a:cs typeface="Kalimati" panose="00000400000000000000" pitchFamily="2"/>
              </a:rPr>
              <a:t>मनसुन विपद् प्रतिकार्यको लागि गृह मन्त्रालय तथा राष्ट्रिय विपद् जोखिम न्यूनीकरण तथा व्यवस्थापन प्राधिकरणसँग आवश्यक समन्वय गर्ने ।</a:t>
            </a:r>
          </a:p>
          <a:p>
            <a:pPr>
              <a:lnSpc>
                <a:spcPct val="150000"/>
              </a:lnSpc>
            </a:pPr>
            <a:r>
              <a:rPr lang="ne-NP" sz="2400">
                <a:cs typeface="Kalimati" panose="00000400000000000000" pitchFamily="2"/>
              </a:rPr>
              <a:t>मनसुनजन्य विपद्‌को दौरान जिल्ला तथा स्थानीयतहलाई आवश्यकता अनुसार सहयोग र सहकार्य गर्ने। </a:t>
            </a:r>
          </a:p>
          <a:p>
            <a:pPr>
              <a:lnSpc>
                <a:spcPct val="150000"/>
              </a:lnSpc>
            </a:pPr>
            <a:r>
              <a:rPr lang="ne-NP" sz="2400">
                <a:cs typeface="Kalimati" panose="00000400000000000000" pitchFamily="2"/>
              </a:rPr>
              <a:t>मनसुनजन्य विपद् प्रतिकार्यको दौरान प्रदेश तहका साधन स्रोत परिचालन गर्ने । उक्त साधन स्रोत परिचालनको लागि प्रादेशिक निकायहरूसँग आवश्यक समन्वय गर्ने । </a:t>
            </a:r>
          </a:p>
          <a:p>
            <a:pPr>
              <a:lnSpc>
                <a:spcPct val="150000"/>
              </a:lnSpc>
            </a:pPr>
            <a:r>
              <a:rPr lang="ne-NP" sz="2400">
                <a:cs typeface="Kalimati" panose="00000400000000000000" pitchFamily="2"/>
              </a:rPr>
              <a:t>आवश्यकता अनुसार प्रदेशमा रहेका स्वयम् सेवकहरू परिचालन गर्ने । </a:t>
            </a:r>
          </a:p>
          <a:p>
            <a:pPr>
              <a:lnSpc>
                <a:spcPct val="150000"/>
              </a:lnSpc>
            </a:pPr>
            <a:r>
              <a:rPr lang="ne-NP" sz="2400">
                <a:cs typeface="Kalimati" panose="00000400000000000000" pitchFamily="2"/>
              </a:rPr>
              <a:t>विपद् प्रतिकार्यमा परिचालित हुने प्रदेश तहका सरकारी निकाय, सुरक्षा निकाय, गैर सरकारी निजी तथा मानवीय क्षेत्रमा खटिने निकायहरूलाई मनसुन अवधिभर तयारी अवस्थामा राख्ने ।</a:t>
            </a:r>
          </a:p>
        </p:txBody>
      </p:sp>
    </p:spTree>
    <p:extLst>
      <p:ext uri="{BB962C8B-B14F-4D97-AF65-F5344CB8AC3E}">
        <p14:creationId xmlns:p14="http://schemas.microsoft.com/office/powerpoint/2010/main" val="5791664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61750-FFF2-4A2D-B419-55C12D37B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71" y="-319489"/>
            <a:ext cx="10515600" cy="1325563"/>
          </a:xfrm>
        </p:spPr>
        <p:txBody>
          <a:bodyPr>
            <a:normAutofit/>
          </a:bodyPr>
          <a:lstStyle/>
          <a:p>
            <a:r>
              <a:rPr lang="ne-NP" sz="3200">
                <a:solidFill>
                  <a:schemeClr val="accent2"/>
                </a:solidFill>
                <a:cs typeface="Kalimati" panose="00000400000000000000" pitchFamily="2"/>
              </a:rPr>
              <a:t>प्रदेशस्तरमा न्यूनतम तयारी के गर्ने</a:t>
            </a:r>
            <a:endParaRPr lang="en-US" sz="3200">
              <a:solidFill>
                <a:schemeClr val="accent2"/>
              </a:solidFill>
              <a:cs typeface="Kalimati" panose="00000400000000000000" pitchFamily="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9C766-3E32-40D2-80C5-0EE347262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171" y="607697"/>
            <a:ext cx="11577809" cy="4351338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>
                <a:effectLst/>
                <a:latin typeface="Preeti" pitchFamily="2" charset="0"/>
                <a:ea typeface="Calibri" panose="020F0502020204030204" pitchFamily="34" charset="0"/>
                <a:cs typeface="Kalimati" panose="00000400000000000000" pitchFamily="2"/>
              </a:rPr>
              <a:t>k|fb]lzs cfktsfnLg sfo{ ;~rfng s]Gb| </a:t>
            </a:r>
            <a:r>
              <a:rPr lang="en-US" sz="320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(PEOC)</a:t>
            </a:r>
            <a:r>
              <a:rPr lang="en-US" sz="3200">
                <a:effectLst/>
                <a:latin typeface="Preeti" pitchFamily="2" charset="0"/>
                <a:ea typeface="Calibri" panose="020F0502020204030204" pitchFamily="34" charset="0"/>
                <a:cs typeface="Kalimati" panose="00000400000000000000" pitchFamily="2"/>
              </a:rPr>
              <a:t> nfO{ k"0f{ sfof{Tds </a:t>
            </a:r>
            <a:r>
              <a:rPr lang="en-US" sz="320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(Full fuctionable)</a:t>
            </a:r>
            <a:r>
              <a:rPr lang="en-US" sz="3200">
                <a:effectLst/>
                <a:latin typeface="Preeti" pitchFamily="2" charset="0"/>
                <a:ea typeface="Calibri" panose="020F0502020204030204" pitchFamily="34" charset="0"/>
                <a:cs typeface="Kalimati" panose="00000400000000000000" pitchFamily="2"/>
              </a:rPr>
              <a:t> agfpg] . h;dfkm{t b]xfo adf]lhd sfo{ ;~rfng ul/g'k5{ M</a:t>
            </a:r>
            <a:endParaRPr lang="en-US" sz="320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>
                <a:latin typeface="Preeti" pitchFamily="2" charset="0"/>
                <a:ea typeface="Calibri" panose="020F0502020204030204" pitchFamily="34" charset="0"/>
                <a:cs typeface="Kalimati" panose="00000400000000000000" pitchFamily="2"/>
              </a:rPr>
              <a:t>/fli6«o</a:t>
            </a:r>
            <a:r>
              <a:rPr lang="en-US" sz="3200">
                <a:effectLst/>
                <a:latin typeface="Preeti" pitchFamily="2" charset="0"/>
                <a:ea typeface="Calibri" panose="020F0502020204030204" pitchFamily="34" charset="0"/>
                <a:cs typeface="Kalimati" panose="00000400000000000000" pitchFamily="2"/>
              </a:rPr>
              <a:t>, lhNnf, :yfgLo cfktsfnLg sfo{;~rfng s]Gb| </a:t>
            </a:r>
            <a:r>
              <a:rPr lang="en-US" sz="320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(NEOC, DEOC, LEOC)</a:t>
            </a:r>
            <a:r>
              <a:rPr lang="en-US" sz="3200">
                <a:effectLst/>
                <a:latin typeface="Preeti" pitchFamily="2" charset="0"/>
                <a:ea typeface="Calibri" panose="020F0502020204030204" pitchFamily="34" charset="0"/>
                <a:cs typeface="Kalimati" panose="00000400000000000000" pitchFamily="2"/>
              </a:rPr>
              <a:t> ;Fu lgoldt ;~rf/ ;dGjo ug{] k|0ffnLsf] ljsf; ug{] . h;df ;~rf/ ;]6sf] k"0f{ sfof{Gjog ePsf] x'g], k|ltj]bg k|0ffnL cgnfOg x'g], ;a} ljkb\ ;Dks{ JolQmx?sf] :yfO df]jfOn gDa/ </a:t>
            </a:r>
            <a:r>
              <a:rPr lang="en-US" sz="3200">
                <a:latin typeface="Preeti" pitchFamily="2" charset="0"/>
                <a:ea typeface="Calibri" panose="020F0502020204030204" pitchFamily="34" charset="0"/>
                <a:cs typeface="Kalimati" panose="00000400000000000000" pitchFamily="2"/>
              </a:rPr>
              <a:t>k|bfg ug{]</a:t>
            </a:r>
            <a:r>
              <a:rPr lang="en-US" sz="3200">
                <a:effectLst/>
                <a:latin typeface="Preeti" pitchFamily="2" charset="0"/>
                <a:ea typeface="Calibri" panose="020F0502020204030204" pitchFamily="34" charset="0"/>
                <a:cs typeface="Kalimati" panose="00000400000000000000" pitchFamily="2"/>
              </a:rPr>
              <a:t> . </a:t>
            </a:r>
            <a:endParaRPr lang="en-US" sz="320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>
                <a:latin typeface="Preeti" pitchFamily="2" charset="0"/>
                <a:ea typeface="Calibri" panose="020F0502020204030204" pitchFamily="34" charset="0"/>
                <a:cs typeface="Kalimati" panose="00000400000000000000" pitchFamily="2"/>
              </a:rPr>
              <a:t>k|fb]lzs</a:t>
            </a:r>
            <a:r>
              <a:rPr lang="en-US" sz="3200">
                <a:effectLst/>
                <a:latin typeface="Preeti" pitchFamily="2" charset="0"/>
                <a:ea typeface="Calibri" panose="020F0502020204030204" pitchFamily="34" charset="0"/>
                <a:cs typeface="Kalimati" panose="00000400000000000000" pitchFamily="2"/>
              </a:rPr>
              <a:t> cfktsfnLg sfo{;~rfng s]Gb|n] k|ltsfo{df k|ToIf ?kdf ;+nUg x'g'x'g] dfggLo d'VodGqLHo", cfGtl/s dfldnf dGqLHo", &gt;Ldfg\ ;lrjHo"x? nufot ljkb\ k|ltsfo{ ;Dj4 kbflwsf/Lx?sf] </a:t>
            </a:r>
            <a:r>
              <a:rPr lang="en-US" sz="320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Viber</a:t>
            </a:r>
            <a:r>
              <a:rPr lang="en-US" sz="3200">
                <a:effectLst/>
                <a:latin typeface="Preeti" pitchFamily="2" charset="0"/>
                <a:ea typeface="Calibri" panose="020F0502020204030204" pitchFamily="34" charset="0"/>
                <a:cs typeface="Kalimati" panose="00000400000000000000" pitchFamily="2"/>
              </a:rPr>
              <a:t> jf </a:t>
            </a:r>
            <a:r>
              <a:rPr lang="en-US" sz="320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Whats app</a:t>
            </a:r>
            <a:r>
              <a:rPr lang="en-US" sz="3200">
                <a:effectLst/>
                <a:latin typeface="Preeti" pitchFamily="2" charset="0"/>
                <a:ea typeface="Calibri" panose="020F0502020204030204" pitchFamily="34" charset="0"/>
                <a:cs typeface="Kalimati" panose="00000400000000000000" pitchFamily="2"/>
              </a:rPr>
              <a:t> u|'k agfpg] / dxTjk"0f{ 36gfsf] hfgsf/LnfO{ t'?Gt cBfjlws ug{] k|0ffnLsf] lgdf{0f ug{] .</a:t>
            </a:r>
            <a:endParaRPr lang="en-US" sz="320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2077609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D7FEC-CDD6-406D-B004-0301D5ADF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Preeti" pitchFamily="2" charset="0"/>
              </a:rPr>
              <a:t>k|fb]lzs sdf08 ;]G6/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4F593-1FA3-43AB-AE4A-DF1055EAA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>
                <a:latin typeface="Preeti" pitchFamily="2" charset="0"/>
              </a:rPr>
              <a:t>pk;lrj, u[x tyf ;~rf/ dGqfno 	M ;+of]hs</a:t>
            </a:r>
          </a:p>
          <a:p>
            <a:r>
              <a:rPr lang="en-US" sz="3200">
                <a:latin typeface="Preeti" pitchFamily="2" charset="0"/>
              </a:rPr>
              <a:t>k|ltlglw, :jf:Yo dGqfno 			M ;b:o</a:t>
            </a:r>
          </a:p>
          <a:p>
            <a:r>
              <a:rPr lang="en-US" sz="3200">
                <a:latin typeface="Preeti" pitchFamily="2" charset="0"/>
              </a:rPr>
              <a:t>k|ltlglw, ef}lts k"jf{wf/ dGqfno 		M ;b:o</a:t>
            </a:r>
          </a:p>
          <a:p>
            <a:r>
              <a:rPr lang="en-US" sz="3200">
                <a:latin typeface="Preeti" pitchFamily="2" charset="0"/>
              </a:rPr>
              <a:t>k|ltlglw, g]kfnL ;]gf -ljkb\ x]g{]_ 		M ;b:o</a:t>
            </a:r>
          </a:p>
          <a:p>
            <a:r>
              <a:rPr lang="en-US" sz="3200">
                <a:latin typeface="Preeti" pitchFamily="2" charset="0"/>
              </a:rPr>
              <a:t>k|ltlglw, g]kfn k|x/L -ljkb\ x]g{]_ 		M ;b:o</a:t>
            </a:r>
          </a:p>
          <a:p>
            <a:r>
              <a:rPr lang="en-US" sz="3200">
                <a:latin typeface="Preeti" pitchFamily="2" charset="0"/>
              </a:rPr>
              <a:t>k|ltlglw, ;z:q k|x/L an -ljkb\ x]g{]_ 	M ;b:o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PEOC</a:t>
            </a:r>
            <a:r>
              <a:rPr lang="en-US" sz="3200">
                <a:latin typeface="Preeti" pitchFamily="2" charset="0"/>
              </a:rPr>
              <a:t> k|d'v 				M ;b:o ;lrj</a:t>
            </a:r>
          </a:p>
          <a:p>
            <a:r>
              <a:rPr lang="en-US" sz="3200">
                <a:latin typeface="Preeti" pitchFamily="2" charset="0"/>
              </a:rPr>
              <a:t>-cfjZostf adf]lhd cGo kbflwsf/L /fVg ;lsg]_</a:t>
            </a:r>
          </a:p>
          <a:p>
            <a:endParaRPr lang="en-US" sz="3200">
              <a:latin typeface="Preet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713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4B2AD-95D2-4CC0-B94C-24C1EC221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942" y="0"/>
            <a:ext cx="11832115" cy="6000693"/>
          </a:xfrm>
        </p:spPr>
        <p:txBody>
          <a:bodyPr>
            <a:noAutofit/>
          </a:bodyPr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>
                <a:solidFill>
                  <a:schemeClr val="accent2"/>
                </a:solidFill>
                <a:effectLst/>
                <a:latin typeface="Preeti" pitchFamily="2" charset="0"/>
                <a:ea typeface="Calibri" panose="020F0502020204030204" pitchFamily="34" charset="0"/>
                <a:cs typeface="Kalimati" panose="00000400000000000000" pitchFamily="2"/>
              </a:rPr>
              <a:t>sdf08 ;]G6/sf] sfo{ lhDd]jf/L b]xfo cg';f/ x'g]5 M</a:t>
            </a:r>
            <a:endParaRPr lang="en-US" sz="300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457200" marR="0" indent="-1714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>
                <a:effectLst/>
                <a:latin typeface="Preeti" pitchFamily="2" charset="0"/>
                <a:ea typeface="Calibri" panose="020F0502020204030204" pitchFamily="34" charset="0"/>
                <a:cs typeface="Kalimati" panose="00000400000000000000" pitchFamily="2"/>
              </a:rPr>
              <a:t> k|b]zsf ljkb\sf 36gfsf] lgoldt ?kdf hfgsf/L lng] / k|ltsfo{sf nflu tt\sfn} ;DalGwt lgsfosf ;Dj4 kbflwsf/Lx?nfO{ hfgsf/L u/fO k|ltsfo{sf] sfo{ ug{],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457200" marR="0" indent="-1714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>
                <a:effectLst/>
                <a:latin typeface="Preeti" pitchFamily="2" charset="0"/>
                <a:ea typeface="Calibri" panose="020F0502020204030204" pitchFamily="34" charset="0"/>
                <a:cs typeface="Kalimati" panose="00000400000000000000" pitchFamily="2"/>
              </a:rPr>
              <a:t>dfggLo d'Vo dGqLHo", df= </a:t>
            </a:r>
            <a:r>
              <a:rPr lang="en-US" sz="3000">
                <a:latin typeface="Preeti" pitchFamily="2" charset="0"/>
                <a:ea typeface="Calibri" panose="020F0502020204030204" pitchFamily="34" charset="0"/>
                <a:cs typeface="Kalimati" panose="00000400000000000000" pitchFamily="2"/>
              </a:rPr>
              <a:t>u[x tyf ;~rf/</a:t>
            </a:r>
            <a:r>
              <a:rPr lang="en-US" sz="3000">
                <a:effectLst/>
                <a:latin typeface="Preeti" pitchFamily="2" charset="0"/>
                <a:ea typeface="Calibri" panose="020F0502020204030204" pitchFamily="34" charset="0"/>
                <a:cs typeface="Kalimati" panose="00000400000000000000" pitchFamily="2"/>
              </a:rPr>
              <a:t> dGqLHo" tyf &gt;Ldfg\ ;lrjx? tyf cGo ;Dj4 kbflwsf/LnfO{ 36gfsf] hfgsf/L u/fpg] / cfjZostf cg';f/ lgb{]zg lnO k|ltsfo{ ug{],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457200" marR="0" indent="-1714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>
                <a:latin typeface="Calibri Light" panose="020F03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N</a:t>
            </a:r>
            <a:r>
              <a:rPr lang="en-US" sz="300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EOC, DEOC</a:t>
            </a:r>
            <a:r>
              <a:rPr lang="en-US" sz="3000">
                <a:effectLst/>
                <a:latin typeface="Preeti" pitchFamily="2" charset="0"/>
                <a:ea typeface="Calibri" panose="020F0502020204030204" pitchFamily="34" charset="0"/>
                <a:cs typeface="Kalimati" panose="00000400000000000000" pitchFamily="2"/>
              </a:rPr>
              <a:t>, </a:t>
            </a:r>
            <a:r>
              <a:rPr lang="en-US" sz="300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LEOC</a:t>
            </a:r>
            <a:r>
              <a:rPr lang="en-US" sz="3000">
                <a:effectLst/>
                <a:latin typeface="Preeti" pitchFamily="2" charset="0"/>
                <a:ea typeface="Calibri" panose="020F0502020204030204" pitchFamily="34" charset="0"/>
                <a:cs typeface="Kalimati" panose="00000400000000000000" pitchFamily="2"/>
              </a:rPr>
              <a:t> ;Fu lgoldt ;Dks{df /xg] / ltgLx?nfO{ cfjZostf cg';f/ ;dGjo tyf kl/rfng ug{],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457200" marR="0" indent="-1714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>
                <a:effectLst/>
                <a:latin typeface="Preeti" pitchFamily="2" charset="0"/>
                <a:ea typeface="Calibri" panose="020F0502020204030204" pitchFamily="34" charset="0"/>
                <a:cs typeface="Kalimati" panose="00000400000000000000" pitchFamily="2"/>
              </a:rPr>
              <a:t>cfjZostf cg';f/ k|ltsfo{sf nflu cGt/dGqfno tyf ;Dj4 lgsfo;Fu ;dGjo ug{] .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000">
                <a:effectLst/>
                <a:latin typeface="Preeti" pitchFamily="2" charset="0"/>
                <a:ea typeface="Calibri" panose="020F0502020204030204" pitchFamily="34" charset="0"/>
                <a:cs typeface="Kalimati" panose="00000400000000000000" pitchFamily="2"/>
              </a:rPr>
              <a:t>dfgjLo ;xfotfsf nflu e08f/df /x]sf ;fdfu|Lx?sf] ljj/0fnfO{ ljkb\ kf]6{ndf tt\sfn} cBfjlws ug{] .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000">
                <a:latin typeface="Preeti" pitchFamily="2" charset="0"/>
                <a:ea typeface="Calibri" panose="020F0502020204030204" pitchFamily="34" charset="0"/>
                <a:cs typeface="Kalimati" panose="00000400000000000000" pitchFamily="2"/>
              </a:rPr>
              <a:t>/fxt ;fdfu|L / vf]h p2f/sf ;fdfu|Lx? cfjZostf x'g] ljlQs} Joj:yfkg ug{ </a:t>
            </a:r>
            <a:r>
              <a:rPr lang="en-US" sz="3000">
                <a:latin typeface="Calibri Light" panose="020F03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P</a:t>
            </a:r>
            <a:r>
              <a:rPr lang="en-US" sz="300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EOC</a:t>
            </a:r>
            <a:r>
              <a:rPr lang="en-US" sz="3000">
                <a:effectLst/>
                <a:latin typeface="Preeti" pitchFamily="2" charset="0"/>
                <a:ea typeface="Calibri" panose="020F0502020204030204" pitchFamily="34" charset="0"/>
                <a:cs typeface="Kalimati" panose="00000400000000000000" pitchFamily="2"/>
              </a:rPr>
              <a:t> k|d'vsf] k|ToIf dftxtdf /xL k|b]z e/L] /fxt ;fdfu|L k7fpg To;sf] ljj/0f /fVgsf nflu Ps hgf sd{rf/L </a:t>
            </a:r>
            <a:r>
              <a:rPr lang="en-US" sz="3000">
                <a:effectLst/>
                <a:latin typeface="Perpetua" panose="02020502060401020303" pitchFamily="18" charset="0"/>
                <a:ea typeface="Calibri" panose="020F0502020204030204" pitchFamily="34" charset="0"/>
                <a:cs typeface="Kalimati" panose="00000400000000000000" pitchFamily="2"/>
              </a:rPr>
              <a:t>dedicated</a:t>
            </a:r>
            <a:r>
              <a:rPr lang="en-US" sz="3000">
                <a:effectLst/>
                <a:latin typeface="Preeti" pitchFamily="2" charset="0"/>
                <a:ea typeface="Calibri" panose="020F0502020204030204" pitchFamily="34" charset="0"/>
                <a:cs typeface="Kalimati" panose="00000400000000000000" pitchFamily="2"/>
              </a:rPr>
              <a:t> ?kdf /fVg] .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endParaRPr lang="en-US" sz="3000"/>
          </a:p>
        </p:txBody>
      </p:sp>
    </p:spTree>
    <p:extLst>
      <p:ext uri="{BB962C8B-B14F-4D97-AF65-F5344CB8AC3E}">
        <p14:creationId xmlns:p14="http://schemas.microsoft.com/office/powerpoint/2010/main" val="28816333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A62FC-B8AA-49E7-8ADF-9394B820B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221" y="140044"/>
            <a:ext cx="11754079" cy="6492110"/>
          </a:xfrm>
        </p:spPr>
        <p:txBody>
          <a:bodyPr>
            <a:normAutofit/>
          </a:bodyPr>
          <a:lstStyle/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>
                <a:effectLst/>
                <a:latin typeface="Preeti" pitchFamily="2" charset="0"/>
                <a:ea typeface="Calibri" panose="020F0502020204030204" pitchFamily="34" charset="0"/>
                <a:cs typeface="Kalimati" panose="00000400000000000000" pitchFamily="2"/>
              </a:rPr>
              <a:t> k"jf{wf/ sfof{nodfkm{t cTofjZos :yfgdf tt\sfn k'/\ofpg ;lsg] u/L k|b]zdf slDtdf % j6f a]nLla|h /fVg] . </a:t>
            </a:r>
            <a:endParaRPr lang="en-US" sz="320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>
                <a:latin typeface="Preeti" pitchFamily="2" charset="0"/>
                <a:ea typeface="Calibri" panose="020F0502020204030204" pitchFamily="34" charset="0"/>
                <a:cs typeface="Kalimati" panose="00000400000000000000" pitchFamily="2"/>
              </a:rPr>
              <a:t>k"jf{wf/ sfof{no</a:t>
            </a:r>
            <a:r>
              <a:rPr lang="en-US" sz="3200">
                <a:effectLst/>
                <a:latin typeface="Preeti" pitchFamily="2" charset="0"/>
                <a:ea typeface="Calibri" panose="020F0502020204030204" pitchFamily="34" charset="0"/>
                <a:cs typeface="Kalimati" panose="00000400000000000000" pitchFamily="2"/>
              </a:rPr>
              <a:t>dfkm{t dxTjk"0f{ /fhdfu{df ;Defljt klx/f]sf] glhs} kof{Kt OGwg / rfns;lxt x]le OSo'Kd]G6, 8f]h/nfO{ tof/L cj:yfdf /fVg] .</a:t>
            </a:r>
            <a:endParaRPr lang="en-US" sz="320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>
                <a:effectLst/>
                <a:latin typeface="Preeti" pitchFamily="2" charset="0"/>
                <a:ea typeface="Calibri" panose="020F0502020204030204" pitchFamily="34" charset="0"/>
                <a:cs typeface="Kalimati" panose="00000400000000000000" pitchFamily="2"/>
              </a:rPr>
              <a:t> k|b]zsf] /fhwfgLdf slDtdf %)) yfg 6]G6x? tof/L cj:yfdf /fVgsf nflu 6]G6sf] k|aGw ug{' kg{] .</a:t>
            </a:r>
            <a:endParaRPr lang="en-US" sz="320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>
                <a:effectLst/>
                <a:latin typeface="Preeti" pitchFamily="2" charset="0"/>
                <a:ea typeface="Calibri" panose="020F0502020204030204" pitchFamily="34" charset="0"/>
                <a:cs typeface="Kalimati" panose="00000400000000000000" pitchFamily="2"/>
              </a:rPr>
              <a:t>slDtdf !))) yfgsf b/n] Uoflag tf/hfnLx? tof/L cj:yfdf /fVg] .</a:t>
            </a:r>
            <a:endParaRPr lang="en-US" sz="320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>
                <a:effectLst/>
                <a:latin typeface="Preeti" pitchFamily="2" charset="0"/>
                <a:ea typeface="Calibri" panose="020F0502020204030204" pitchFamily="34" charset="0"/>
                <a:cs typeface="Kalimati" panose="00000400000000000000" pitchFamily="2"/>
              </a:rPr>
              <a:t> vfB ;+:yfg;Fusf] ;dGjodf k|b]z s[lif{ ljsf; dGqfnon] vfB uf]bfddf slDtdf @) xhf/ </a:t>
            </a:r>
            <a:r>
              <a:rPr lang="en-US" sz="3200">
                <a:latin typeface="Preeti" pitchFamily="2" charset="0"/>
                <a:ea typeface="Calibri" panose="020F0502020204030204" pitchFamily="34" charset="0"/>
                <a:cs typeface="Kalimati" panose="00000400000000000000" pitchFamily="2"/>
              </a:rPr>
              <a:t>kl/jf/</a:t>
            </a:r>
            <a:r>
              <a:rPr lang="en-US" sz="3200">
                <a:effectLst/>
                <a:latin typeface="Preeti" pitchFamily="2" charset="0"/>
                <a:ea typeface="Calibri" panose="020F0502020204030204" pitchFamily="34" charset="0"/>
                <a:cs typeface="Kalimati" panose="00000400000000000000" pitchFamily="2"/>
              </a:rPr>
              <a:t>nfO{ !% lbg k'Ug] u/Lsf] vfB ;fdfu|L tof/L cj:yfdf /fVg] .</a:t>
            </a:r>
            <a:endParaRPr lang="en-US" sz="320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>
                <a:latin typeface="Preeti" pitchFamily="2" charset="0"/>
                <a:ea typeface="Calibri" panose="020F0502020204030204" pitchFamily="34" charset="0"/>
                <a:cs typeface="Kalimati" panose="00000400000000000000" pitchFamily="2"/>
              </a:rPr>
              <a:t>x]lns]K6/x?sf] ;"rL, To;sf] ;Dks{ JolQm nufot cfjZos ;"rgf sdf08 ;]G6/n]</a:t>
            </a:r>
            <a:r>
              <a:rPr lang="en-US" sz="3200">
                <a:effectLst/>
                <a:latin typeface="Preeti" pitchFamily="2" charset="0"/>
                <a:ea typeface="Calibri" panose="020F0502020204030204" pitchFamily="34" charset="0"/>
                <a:cs typeface="Kalimati" panose="00000400000000000000" pitchFamily="2"/>
              </a:rPr>
              <a:t> tof/L cj:yfdf /fVg] .</a:t>
            </a:r>
            <a:endParaRPr lang="en-US" sz="320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40823125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D0A30-414E-4145-B65A-C8335A20F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580" y="162077"/>
            <a:ext cx="11589745" cy="5522625"/>
          </a:xfrm>
        </p:spPr>
        <p:txBody>
          <a:bodyPr>
            <a:noAutofit/>
          </a:bodyPr>
          <a:lstStyle/>
          <a:p>
            <a:r>
              <a:rPr lang="en-US" sz="3200">
                <a:latin typeface="Preeti" pitchFamily="2" charset="0"/>
              </a:rPr>
              <a:t>k|b]zsf] cfGtl/s dfldnf dGqfnon] k|b]zdf slDtdf % j6fsf b/n] h]g]/]6/ tof/L cj:yfdf /fVg] .</a:t>
            </a:r>
          </a:p>
          <a:p>
            <a:r>
              <a:rPr lang="en-US" sz="3200">
                <a:latin typeface="Preeti" pitchFamily="2" charset="0"/>
              </a:rPr>
              <a:t>a}slNks phf{ k|j4{g s]Gb|;Fusf] ;dGjodf k|b]zdf @%) j6fsf b/n] kf]6]an ;f]nf/ / aQLsf] Joj:yf ldnfpg] .</a:t>
            </a:r>
          </a:p>
          <a:p>
            <a:r>
              <a:rPr lang="en-US" sz="3200">
                <a:latin typeface="Preeti" pitchFamily="2" charset="0"/>
              </a:rPr>
              <a:t>:jf:Yo dGqfnon] slDtdf # j6f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Repid responce medical team </a:t>
            </a:r>
            <a:r>
              <a:rPr lang="en-US" sz="3200">
                <a:latin typeface="Preeti" pitchFamily="2" charset="0"/>
              </a:rPr>
              <a:t>sf] lgdf{0f u/L tof/L cj:yfdf /fVg] .</a:t>
            </a:r>
          </a:p>
          <a:p>
            <a:r>
              <a:rPr lang="en-US" sz="3200">
                <a:latin typeface="Preeti" pitchFamily="2" charset="0"/>
              </a:rPr>
              <a:t>t/fOsf lhNnfdf slDtdf % j6fsf b/n] /a/ af]6x? lsg]/ ;'/Iff lgsfonfO{ pknAw u/fpg] .</a:t>
            </a:r>
          </a:p>
          <a:p>
            <a:r>
              <a:rPr lang="en-US" sz="3200">
                <a:latin typeface="Preeti" pitchFamily="2" charset="0"/>
              </a:rPr>
              <a:t>tLgj6} ;'/Iff lgsfon] k|b]zsf] /fhwfgLdf ljkb\ ;xfotfsf nflu tflnd k|fKt hgzlQmnfO{ tof/L cj:yfdf /fVg] .</a:t>
            </a:r>
          </a:p>
          <a:p>
            <a:r>
              <a:rPr lang="en-US" sz="3200">
                <a:latin typeface="Preeti" pitchFamily="2" charset="0"/>
              </a:rPr>
              <a:t>vfg]kfgL tyf dGqfnon] k|b]z /fhwfgL tyf lhNnfx?df kof{Kt dfqfdf vfg]kfgLsf kfOkx? /fVg] /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Portable toilet </a:t>
            </a:r>
            <a:r>
              <a:rPr lang="en-US" sz="3200">
                <a:latin typeface="Preeti" pitchFamily="2" charset="0"/>
              </a:rPr>
              <a:t>x?sf] k|aGw ug{] /, lko'; tyf vfg]kfgL ;kmf ug{] cf}ifwL ;a} lhNnfx?df kof{Kt dfqfdf k7fpg] .</a:t>
            </a:r>
          </a:p>
          <a:p>
            <a:endParaRPr lang="en-US" sz="3200">
              <a:latin typeface="Preet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251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9C404-A544-4570-8C20-833C782E0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latin typeface="Preeti" pitchFamily="2" charset="0"/>
              </a:rPr>
              <a:t>wGojfb</a:t>
            </a:r>
          </a:p>
        </p:txBody>
      </p:sp>
    </p:spTree>
    <p:extLst>
      <p:ext uri="{BB962C8B-B14F-4D97-AF65-F5344CB8AC3E}">
        <p14:creationId xmlns:p14="http://schemas.microsoft.com/office/powerpoint/2010/main" val="2379941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420" y="144136"/>
            <a:ext cx="10966580" cy="12989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2C6220"/>
                </a:solidFill>
              </a:rPr>
              <a:t>Case example of Gaur, Rautahat Floods </a:t>
            </a:r>
          </a:p>
        </p:txBody>
      </p:sp>
      <p:pic>
        <p:nvPicPr>
          <p:cNvPr id="3074" name="Picture 2" descr="https://myrepublica.nagariknetwork.com/uploads/news_images/5d296300da00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10" y="1690688"/>
            <a:ext cx="5531113" cy="26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myrepublica.nagariknetwork.com/uploads/news_images/5d296301975f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415" y="2940844"/>
            <a:ext cx="5222875" cy="391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327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802" t="19774" r="15541" b="5363"/>
          <a:stretch/>
        </p:blipFill>
        <p:spPr>
          <a:xfrm>
            <a:off x="0" y="247650"/>
            <a:ext cx="10939933" cy="66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26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571" t="20648" r="16525" b="547"/>
          <a:stretch/>
        </p:blipFill>
        <p:spPr>
          <a:xfrm>
            <a:off x="1035009" y="221329"/>
            <a:ext cx="10121982" cy="641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315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935" y="318500"/>
            <a:ext cx="11712539" cy="397970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b="1">
                <a:solidFill>
                  <a:srgbClr val="2C6220"/>
                </a:solidFill>
                <a:ea typeface="+mn-ea"/>
                <a:cs typeface="Kalimati" panose="00000400000000000000" pitchFamily="2"/>
              </a:rPr>
              <a:t>मनसुनजन्य विपद्को प्रतिकार्यका लागि तत्काल गरिएका कार्यहरु</a:t>
            </a:r>
            <a:endParaRPr lang="en-US" b="1">
              <a:solidFill>
                <a:srgbClr val="2C6220"/>
              </a:solidFill>
              <a:ea typeface="+mn-ea"/>
              <a:cs typeface="Kalimati" panose="00000400000000000000" pitchFamily="2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2200">
              <a:cs typeface="Kalimati" panose="00000400000000000000" pitchFamily="2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2200">
              <a:cs typeface="Kalimati" panose="00000400000000000000" pitchFamily="2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2200">
              <a:cs typeface="Kalimati" panose="00000400000000000000" pitchFamily="2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2200">
              <a:cs typeface="Kalimati" panose="00000400000000000000" pitchFamily="2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2200">
              <a:cs typeface="Kalimati" panose="00000400000000000000" pitchFamily="2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2200">
              <a:cs typeface="Kalimati" panose="00000400000000000000" pitchFamily="2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ne-NP" sz="2200">
                <a:cs typeface="Kalimati" panose="00000400000000000000" pitchFamily="2"/>
              </a:rPr>
              <a:t>सीमावर्ती </a:t>
            </a:r>
            <a:r>
              <a:rPr lang="ne-NP" sz="2200" dirty="0">
                <a:cs typeface="Kalimati" panose="00000400000000000000" pitchFamily="2"/>
              </a:rPr>
              <a:t>जिल्लाका प्रमुख जिल्ला अधिकारी तथा सुरक्षा निकायका प्रमुखहरु र भारतका सीमावर्ती क्षेत्रका जिल्ला मजिष्ट्रेटलगायत सम्वद्ध पक्षहरु बीच बैठक गरी नाला तथा ड्रेनेजहरु सफा गराइ प्राकृतिक वहावलाई कायम </a:t>
            </a:r>
            <a:r>
              <a:rPr lang="ne-NP" sz="2200">
                <a:cs typeface="Kalimati" panose="00000400000000000000" pitchFamily="2"/>
              </a:rPr>
              <a:t>गराउने गरी प्रमुख जिल्ला अधिकारीलाई निर्देशन गरिसकिएको ।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ne-NP" sz="2200" dirty="0">
              <a:cs typeface="Kalimati" panose="00000400000000000000" pitchFamily="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BDFF76-3BDA-4D1A-9D04-68E0DF419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451" y="1077144"/>
            <a:ext cx="7551505" cy="3781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22185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3737</Words>
  <Application>Microsoft Office PowerPoint</Application>
  <PresentationFormat>Widescreen</PresentationFormat>
  <Paragraphs>531</Paragraphs>
  <Slides>59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71" baseType="lpstr">
      <vt:lpstr>Arial</vt:lpstr>
      <vt:lpstr>Calibri</vt:lpstr>
      <vt:lpstr>Calibri Light</vt:lpstr>
      <vt:lpstr>Kalimati</vt:lpstr>
      <vt:lpstr>Kokila</vt:lpstr>
      <vt:lpstr>Mangal</vt:lpstr>
      <vt:lpstr>Perpetua</vt:lpstr>
      <vt:lpstr>Preeti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मधेश प्रदेशमा विगत दशकमा (२०७०-२०८०) मनसुनजन्य विपद्का घटना र क्षति  </vt:lpstr>
      <vt:lpstr>मधेश प्रदेशमा बाढीको जोखिम</vt:lpstr>
      <vt:lpstr>Case example of Gaur, Rautahat Floods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२०८१ मा मनसुनबाट हुनसक्ने जोखिमको आँकलन</vt:lpstr>
      <vt:lpstr> प्रत्यक्ष प्रभावित हुन सक्नेः २० हजार घर परिवार  उद्धार तथा राहत दिनु पर्नेः ४ हजार घर परिवार </vt:lpstr>
      <vt:lpstr>PowerPoint Presentation</vt:lpstr>
      <vt:lpstr>तत्काल उद्धार तथा राहतका क्षेत्रहरु</vt:lpstr>
      <vt:lpstr>तत्कालै सुरु गरिएका र गर्नुपर्ने कार्य </vt:lpstr>
      <vt:lpstr>PowerPoint Presentation</vt:lpstr>
      <vt:lpstr>मनसुनजन्य विपद्को प्रतिकार्यका लागि तत्काल गरिएका कार्यहरु</vt:lpstr>
      <vt:lpstr>मनसुनजन्य विपद्को प्रतिकार्यका लागि तत्काल गरिएका कार्यहरु</vt:lpstr>
      <vt:lpstr>RMS (Resource Management System - Godam) श्रोत व्यवस्थापन प्रणाली गोदाम - https://bipadportal.gov.np/risk-info/#/capacity-and-resources</vt:lpstr>
      <vt:lpstr>RMS (Resource Management System - Godam) श्रोत व्यवस्थापन प्रणाली गोदाम - https://bipadportal.gov.np/risk-info/#/capacity-and-resources</vt:lpstr>
      <vt:lpstr> मनसुन पूर्वतयारी तथा प्रतिकार्य योजनामा समावेश प्रमुख विषयहरु </vt:lpstr>
      <vt:lpstr>खोज तथा उद्धार</vt:lpstr>
      <vt:lpstr>पूर्वाधार (सडक, बिजुली, यातायात, सञ्चार क्षेत्र)</vt:lpstr>
      <vt:lpstr>तार जाली तथा स्यान्ड ब्यागको व्यवस्था</vt:lpstr>
      <vt:lpstr>खाद्य तथा कृषि</vt:lpstr>
      <vt:lpstr>स्वास्थ्य </vt:lpstr>
      <vt:lpstr>खानेपानी तथा सरसफाइ</vt:lpstr>
      <vt:lpstr>आपतकालीन आश्रय र गैर खाद्य सामाग्री</vt:lpstr>
      <vt:lpstr>सूचना तथा सञ्चार</vt:lpstr>
      <vt:lpstr>अस्थायी आवास</vt:lpstr>
      <vt:lpstr>यस वर्ष गरिएको तयारी तथा श्रोत साधनको अवस्था</vt:lpstr>
      <vt:lpstr>बजेट (६ अर्व ७८ करोड ३६ लाख)</vt:lpstr>
      <vt:lpstr>जिल्ला विपद् व्यवस्थापन कोष </vt:lpstr>
      <vt:lpstr>खाद्य व्यवस्था तथा व्यापार कम्पनी लिमिटेडसँग खाद्यान्न मौज्जातको अवस्था  </vt:lpstr>
      <vt:lpstr>प्रतिकार्य सामग्रीको विवरण र आवश्यकता </vt:lpstr>
      <vt:lpstr>प्रतिकार्य सामग्रीको विवरण र आवश्यकता </vt:lpstr>
      <vt:lpstr>प्रतिकार्य सामग्रीको विवरण र आवश्यकता </vt:lpstr>
      <vt:lpstr>मनसुनजन्य विपदमा खटिने तालिम प्राप्त जनशक्तिको विवरण</vt:lpstr>
      <vt:lpstr>कार्ययोजनाको कार्यान्वयन  गर्ने संयन्त्र</vt:lpstr>
      <vt:lpstr>योजना र कार्यान्वयन विचको अन्तर (Gap Analysis)</vt:lpstr>
      <vt:lpstr>मनसुन पूर्वतयारी तथा प्रतिकार्य कार्ययोजना तर्जुमाको सन्दर्भ…</vt:lpstr>
      <vt:lpstr>राष्ट्रिय कार्ययोजनामा प्रदेशको जिम्मेवारी </vt:lpstr>
      <vt:lpstr>PowerPoint Presentation</vt:lpstr>
      <vt:lpstr>प्रदेशस्तरमा न्यूनतम तयारी के गर्ने</vt:lpstr>
      <vt:lpstr>k|fb]lzs sdf08 ;]G6/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Nagdev Yadav</cp:lastModifiedBy>
  <cp:revision>19</cp:revision>
  <dcterms:created xsi:type="dcterms:W3CDTF">2024-06-17T03:36:17Z</dcterms:created>
  <dcterms:modified xsi:type="dcterms:W3CDTF">2024-06-18T02:50:01Z</dcterms:modified>
</cp:coreProperties>
</file>